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406" r:id="rId3"/>
    <p:sldId id="407" r:id="rId4"/>
    <p:sldId id="413" r:id="rId5"/>
    <p:sldId id="414" r:id="rId6"/>
    <p:sldId id="398" r:id="rId7"/>
    <p:sldId id="403" r:id="rId8"/>
    <p:sldId id="399" r:id="rId9"/>
    <p:sldId id="400" r:id="rId10"/>
    <p:sldId id="405" r:id="rId11"/>
    <p:sldId id="415" r:id="rId12"/>
    <p:sldId id="416" r:id="rId13"/>
    <p:sldId id="412" r:id="rId14"/>
    <p:sldId id="417" r:id="rId15"/>
    <p:sldId id="410" r:id="rId16"/>
    <p:sldId id="418" r:id="rId17"/>
    <p:sldId id="419" r:id="rId18"/>
    <p:sldId id="420" r:id="rId19"/>
    <p:sldId id="421" r:id="rId20"/>
    <p:sldId id="422" r:id="rId21"/>
    <p:sldId id="382" r:id="rId22"/>
    <p:sldId id="383" r:id="rId23"/>
    <p:sldId id="258" r:id="rId24"/>
    <p:sldId id="340" r:id="rId25"/>
    <p:sldId id="385" r:id="rId26"/>
    <p:sldId id="386" r:id="rId27"/>
    <p:sldId id="358" r:id="rId28"/>
    <p:sldId id="354" r:id="rId29"/>
    <p:sldId id="355" r:id="rId30"/>
    <p:sldId id="357" r:id="rId31"/>
    <p:sldId id="387" r:id="rId32"/>
    <p:sldId id="388" r:id="rId33"/>
    <p:sldId id="349" r:id="rId34"/>
    <p:sldId id="350" r:id="rId35"/>
    <p:sldId id="351" r:id="rId36"/>
    <p:sldId id="352" r:id="rId37"/>
    <p:sldId id="341" r:id="rId38"/>
    <p:sldId id="363" r:id="rId39"/>
    <p:sldId id="342" r:id="rId40"/>
    <p:sldId id="343" r:id="rId41"/>
    <p:sldId id="259" r:id="rId42"/>
    <p:sldId id="344" r:id="rId43"/>
    <p:sldId id="261" r:id="rId44"/>
    <p:sldId id="263" r:id="rId45"/>
    <p:sldId id="264" r:id="rId46"/>
    <p:sldId id="265" r:id="rId47"/>
    <p:sldId id="266" r:id="rId48"/>
    <p:sldId id="336" r:id="rId49"/>
    <p:sldId id="364" r:id="rId50"/>
    <p:sldId id="268" r:id="rId51"/>
    <p:sldId id="269" r:id="rId52"/>
    <p:sldId id="345" r:id="rId53"/>
    <p:sldId id="260" r:id="rId54"/>
    <p:sldId id="326" r:id="rId55"/>
    <p:sldId id="365" r:id="rId56"/>
    <p:sldId id="366" r:id="rId57"/>
    <p:sldId id="276" r:id="rId58"/>
    <p:sldId id="322" r:id="rId59"/>
    <p:sldId id="283" r:id="rId60"/>
    <p:sldId id="327" r:id="rId61"/>
    <p:sldId id="328" r:id="rId62"/>
    <p:sldId id="323" r:id="rId63"/>
    <p:sldId id="284" r:id="rId64"/>
    <p:sldId id="292" r:id="rId65"/>
    <p:sldId id="324" r:id="rId66"/>
    <p:sldId id="325" r:id="rId67"/>
    <p:sldId id="297" r:id="rId68"/>
    <p:sldId id="367" r:id="rId69"/>
    <p:sldId id="368" r:id="rId70"/>
    <p:sldId id="329" r:id="rId71"/>
    <p:sldId id="330" r:id="rId72"/>
    <p:sldId id="299" r:id="rId73"/>
    <p:sldId id="331" r:id="rId74"/>
    <p:sldId id="332" r:id="rId75"/>
    <p:sldId id="370" r:id="rId76"/>
    <p:sldId id="369" r:id="rId77"/>
    <p:sldId id="279" r:id="rId78"/>
    <p:sldId id="372" r:id="rId79"/>
    <p:sldId id="338" r:id="rId80"/>
    <p:sldId id="380" r:id="rId81"/>
    <p:sldId id="377" r:id="rId82"/>
    <p:sldId id="378" r:id="rId83"/>
    <p:sldId id="379" r:id="rId84"/>
    <p:sldId id="408" r:id="rId85"/>
    <p:sldId id="423" r:id="rId86"/>
    <p:sldId id="424" r:id="rId87"/>
    <p:sldId id="426" r:id="rId88"/>
    <p:sldId id="428" r:id="rId89"/>
    <p:sldId id="346" r:id="rId90"/>
    <p:sldId id="389" r:id="rId91"/>
    <p:sldId id="394" r:id="rId92"/>
    <p:sldId id="390" r:id="rId93"/>
    <p:sldId id="391" r:id="rId94"/>
    <p:sldId id="392" r:id="rId95"/>
    <p:sldId id="393" r:id="rId96"/>
    <p:sldId id="375" r:id="rId97"/>
    <p:sldId id="371" r:id="rId98"/>
    <p:sldId id="395" r:id="rId99"/>
    <p:sldId id="396" r:id="rId100"/>
    <p:sldId id="397" r:id="rId101"/>
    <p:sldId id="317" r:id="rId102"/>
    <p:sldId id="430" r:id="rId103"/>
    <p:sldId id="429" r:id="rId104"/>
    <p:sldId id="431" r:id="rId105"/>
    <p:sldId id="381" r:id="rId106"/>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6600"/>
    <a:srgbClr val="008000"/>
    <a:srgbClr val="990099"/>
    <a:srgbClr val="000099"/>
    <a:srgbClr val="FF0066"/>
    <a:srgbClr val="CCFF66"/>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6" autoAdjust="0"/>
    <p:restoredTop sz="90738" autoAdjust="0"/>
  </p:normalViewPr>
  <p:slideViewPr>
    <p:cSldViewPr>
      <p:cViewPr varScale="1">
        <p:scale>
          <a:sx n="60" d="100"/>
          <a:sy n="60" d="100"/>
        </p:scale>
        <p:origin x="1656"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1026"/>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ea typeface="宋体" pitchFamily="2" charset="-122"/>
              </a:defRPr>
            </a:lvl1pPr>
          </a:lstStyle>
          <a:p>
            <a:pPr>
              <a:defRPr/>
            </a:pPr>
            <a:endParaRPr lang="en-US" altLang="zh-CN"/>
          </a:p>
        </p:txBody>
      </p:sp>
      <p:sp>
        <p:nvSpPr>
          <p:cNvPr id="43011" name="Rectangle 1027"/>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endParaRPr lang="en-US" altLang="zh-CN"/>
          </a:p>
        </p:txBody>
      </p:sp>
      <p:sp>
        <p:nvSpPr>
          <p:cNvPr id="2052"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3013" name="Rectangle 1029"/>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3014" name="Rectangle 1030"/>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ea typeface="宋体" pitchFamily="2" charset="-122"/>
              </a:defRPr>
            </a:lvl1pPr>
          </a:lstStyle>
          <a:p>
            <a:pPr>
              <a:defRPr/>
            </a:pPr>
            <a:endParaRPr lang="en-US" altLang="zh-CN"/>
          </a:p>
        </p:txBody>
      </p:sp>
      <p:sp>
        <p:nvSpPr>
          <p:cNvPr id="43015" name="Rectangle 1031"/>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085CD7C-5185-4061-9328-E9E12F547481}" type="slidenum">
              <a:rPr lang="en-US" altLang="zh-CN"/>
              <a:pPr>
                <a:defRPr/>
              </a:pPr>
              <a:t>‹#›</a:t>
            </a:fld>
            <a:endParaRPr lang="en-US" altLang="zh-CN"/>
          </a:p>
        </p:txBody>
      </p:sp>
    </p:spTree>
    <p:extLst>
      <p:ext uri="{BB962C8B-B14F-4D97-AF65-F5344CB8AC3E}">
        <p14:creationId xmlns:p14="http://schemas.microsoft.com/office/powerpoint/2010/main" val="37857466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7335E99A-B9CC-4551-9773-9ACE7E69D3FA}" type="datetime1">
              <a:rPr lang="zh-CN" altLang="en-US"/>
              <a:pPr>
                <a:defRPr/>
              </a:pPr>
              <a:t>2017/9/24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F99CC19-6808-4CAA-AADC-E7282D56E570}" type="slidenum">
              <a:rPr lang="en-US" altLang="zh-CN"/>
              <a:pPr>
                <a:defRPr/>
              </a:pPr>
              <a:t>‹#›</a:t>
            </a:fld>
            <a:endParaRPr lang="en-US" altLang="zh-CN"/>
          </a:p>
        </p:txBody>
      </p:sp>
    </p:spTree>
    <p:extLst>
      <p:ext uri="{BB962C8B-B14F-4D97-AF65-F5344CB8AC3E}">
        <p14:creationId xmlns:p14="http://schemas.microsoft.com/office/powerpoint/2010/main" val="199585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ADF63B7-A057-4406-85C6-46C88807B6FC}" type="datetime1">
              <a:rPr lang="zh-CN" altLang="en-US"/>
              <a:pPr>
                <a:defRPr/>
              </a:pPr>
              <a:t>2017/9/24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B3EF692-1138-438A-A457-644FF2937FF1}" type="slidenum">
              <a:rPr lang="en-US" altLang="zh-CN"/>
              <a:pPr>
                <a:defRPr/>
              </a:pPr>
              <a:t>‹#›</a:t>
            </a:fld>
            <a:endParaRPr lang="en-US" altLang="zh-CN"/>
          </a:p>
        </p:txBody>
      </p:sp>
    </p:spTree>
    <p:extLst>
      <p:ext uri="{BB962C8B-B14F-4D97-AF65-F5344CB8AC3E}">
        <p14:creationId xmlns:p14="http://schemas.microsoft.com/office/powerpoint/2010/main" val="261068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5346051-AFDF-4B35-A14C-3A34E0CFF40F}" type="datetime1">
              <a:rPr lang="zh-CN" altLang="en-US"/>
              <a:pPr>
                <a:defRPr/>
              </a:pPr>
              <a:t>2017/9/24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F6FFFFF-7352-4252-A9E0-DA2CEE11D01E}" type="slidenum">
              <a:rPr lang="en-US" altLang="zh-CN"/>
              <a:pPr>
                <a:defRPr/>
              </a:pPr>
              <a:t>‹#›</a:t>
            </a:fld>
            <a:endParaRPr lang="en-US" altLang="zh-CN"/>
          </a:p>
        </p:txBody>
      </p:sp>
    </p:spTree>
    <p:extLst>
      <p:ext uri="{BB962C8B-B14F-4D97-AF65-F5344CB8AC3E}">
        <p14:creationId xmlns:p14="http://schemas.microsoft.com/office/powerpoint/2010/main" val="302228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412521A9-E9F6-44B7-8D42-33F2E09C14D2}" type="datetime1">
              <a:rPr lang="zh-CN" altLang="en-US"/>
              <a:pPr>
                <a:defRPr/>
              </a:pPr>
              <a:t>2017/9/24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5D2848B-8F16-4EFB-B638-1041D8E1A5BE}" type="slidenum">
              <a:rPr lang="en-US" altLang="zh-CN"/>
              <a:pPr>
                <a:defRPr/>
              </a:pPr>
              <a:t>‹#›</a:t>
            </a:fld>
            <a:endParaRPr lang="en-US" altLang="zh-CN"/>
          </a:p>
        </p:txBody>
      </p:sp>
    </p:spTree>
    <p:extLst>
      <p:ext uri="{BB962C8B-B14F-4D97-AF65-F5344CB8AC3E}">
        <p14:creationId xmlns:p14="http://schemas.microsoft.com/office/powerpoint/2010/main" val="2377586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B26EC9D1-F752-4F5F-A6A0-6998287974DD}" type="datetime1">
              <a:rPr lang="zh-CN" altLang="en-US"/>
              <a:pPr>
                <a:defRPr/>
              </a:pPr>
              <a:t>2017/9/24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72C3BB2-9E4D-4A61-A860-3471983D1A32}" type="slidenum">
              <a:rPr lang="en-US" altLang="zh-CN"/>
              <a:pPr>
                <a:defRPr/>
              </a:pPr>
              <a:t>‹#›</a:t>
            </a:fld>
            <a:endParaRPr lang="en-US" altLang="zh-CN"/>
          </a:p>
        </p:txBody>
      </p:sp>
    </p:spTree>
    <p:extLst>
      <p:ext uri="{BB962C8B-B14F-4D97-AF65-F5344CB8AC3E}">
        <p14:creationId xmlns:p14="http://schemas.microsoft.com/office/powerpoint/2010/main" val="32784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2F5CD4DC-6E30-4493-A5B4-5726E39D7974}" type="datetime1">
              <a:rPr lang="zh-CN" altLang="en-US"/>
              <a:pPr>
                <a:defRPr/>
              </a:pPr>
              <a:t>2017/9/24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66AB8D6-E9B8-4A11-B990-3C5372A445BF}" type="slidenum">
              <a:rPr lang="en-US" altLang="zh-CN"/>
              <a:pPr>
                <a:defRPr/>
              </a:pPr>
              <a:t>‹#›</a:t>
            </a:fld>
            <a:endParaRPr lang="en-US" altLang="zh-CN"/>
          </a:p>
        </p:txBody>
      </p:sp>
    </p:spTree>
    <p:extLst>
      <p:ext uri="{BB962C8B-B14F-4D97-AF65-F5344CB8AC3E}">
        <p14:creationId xmlns:p14="http://schemas.microsoft.com/office/powerpoint/2010/main" val="1269571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569AF9BD-7DAF-474C-AF4E-C9F9AA8888E7}" type="datetime1">
              <a:rPr lang="zh-CN" altLang="en-US"/>
              <a:pPr>
                <a:defRPr/>
              </a:pPr>
              <a:t>2017/9/24</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A55D74E8-1FAC-4046-A04C-F95B3B3A4B59}" type="slidenum">
              <a:rPr lang="en-US" altLang="zh-CN"/>
              <a:pPr>
                <a:defRPr/>
              </a:pPr>
              <a:t>‹#›</a:t>
            </a:fld>
            <a:endParaRPr lang="en-US" altLang="zh-CN"/>
          </a:p>
        </p:txBody>
      </p:sp>
    </p:spTree>
    <p:extLst>
      <p:ext uri="{BB962C8B-B14F-4D97-AF65-F5344CB8AC3E}">
        <p14:creationId xmlns:p14="http://schemas.microsoft.com/office/powerpoint/2010/main" val="2816994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383EB8BB-8537-4467-84FF-88A3FA6724DB}" type="datetime1">
              <a:rPr lang="zh-CN" altLang="en-US"/>
              <a:pPr>
                <a:defRPr/>
              </a:pPr>
              <a:t>2017/9/24</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027F16B-1BFD-4A78-A5CB-2B52848E0B1D}" type="slidenum">
              <a:rPr lang="en-US" altLang="zh-CN"/>
              <a:pPr>
                <a:defRPr/>
              </a:pPr>
              <a:t>‹#›</a:t>
            </a:fld>
            <a:endParaRPr lang="en-US" altLang="zh-CN"/>
          </a:p>
        </p:txBody>
      </p:sp>
    </p:spTree>
    <p:extLst>
      <p:ext uri="{BB962C8B-B14F-4D97-AF65-F5344CB8AC3E}">
        <p14:creationId xmlns:p14="http://schemas.microsoft.com/office/powerpoint/2010/main" val="184426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7CFFFAA-C8C5-4F95-A141-CA7170821E86}" type="datetime1">
              <a:rPr lang="zh-CN" altLang="en-US"/>
              <a:pPr>
                <a:defRPr/>
              </a:pPr>
              <a:t>2017/9/24</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FF8231D-8431-4A1E-A721-1E5A0991EE65}" type="slidenum">
              <a:rPr lang="en-US" altLang="zh-CN"/>
              <a:pPr>
                <a:defRPr/>
              </a:pPr>
              <a:t>‹#›</a:t>
            </a:fld>
            <a:endParaRPr lang="en-US" altLang="zh-CN"/>
          </a:p>
        </p:txBody>
      </p:sp>
    </p:spTree>
    <p:extLst>
      <p:ext uri="{BB962C8B-B14F-4D97-AF65-F5344CB8AC3E}">
        <p14:creationId xmlns:p14="http://schemas.microsoft.com/office/powerpoint/2010/main" val="3701333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56EDB33E-99A8-4ADE-823E-724C50937307}" type="datetime1">
              <a:rPr lang="zh-CN" altLang="en-US"/>
              <a:pPr>
                <a:defRPr/>
              </a:pPr>
              <a:t>2017/9/24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A86CDC8-DC01-4C65-9036-B53BDCFE9C21}" type="slidenum">
              <a:rPr lang="en-US" altLang="zh-CN"/>
              <a:pPr>
                <a:defRPr/>
              </a:pPr>
              <a:t>‹#›</a:t>
            </a:fld>
            <a:endParaRPr lang="en-US" altLang="zh-CN"/>
          </a:p>
        </p:txBody>
      </p:sp>
    </p:spTree>
    <p:extLst>
      <p:ext uri="{BB962C8B-B14F-4D97-AF65-F5344CB8AC3E}">
        <p14:creationId xmlns:p14="http://schemas.microsoft.com/office/powerpoint/2010/main" val="561097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432DE490-641D-4D6D-A2DB-B9A48A2C51BB}" type="datetime1">
              <a:rPr lang="zh-CN" altLang="en-US"/>
              <a:pPr>
                <a:defRPr/>
              </a:pPr>
              <a:t>2017/9/24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217CB1B-E362-4199-B16D-E692E51DE9EF}" type="slidenum">
              <a:rPr lang="en-US" altLang="zh-CN"/>
              <a:pPr>
                <a:defRPr/>
              </a:pPr>
              <a:t>‹#›</a:t>
            </a:fld>
            <a:endParaRPr lang="en-US" altLang="zh-CN"/>
          </a:p>
        </p:txBody>
      </p:sp>
    </p:spTree>
    <p:extLst>
      <p:ext uri="{BB962C8B-B14F-4D97-AF65-F5344CB8AC3E}">
        <p14:creationId xmlns:p14="http://schemas.microsoft.com/office/powerpoint/2010/main" val="344466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ea typeface="宋体" pitchFamily="2" charset="-122"/>
              </a:defRPr>
            </a:lvl1pPr>
          </a:lstStyle>
          <a:p>
            <a:pPr>
              <a:defRPr/>
            </a:pPr>
            <a:fld id="{DA3695D6-2E1B-448B-B356-5BB8E72D4E01}" type="datetime1">
              <a:rPr lang="zh-CN" altLang="en-US"/>
              <a:pPr>
                <a:defRPr/>
              </a:pPr>
              <a:t>2017/9/24</a:t>
            </a:fld>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88E715-B361-4897-8202-6E01D9E9025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eg"/><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baike.baidu.com/view/729629.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4.wmf"/><Relationship Id="rId5" Type="http://schemas.openxmlformats.org/officeDocument/2006/relationships/oleObject" Target="../embeddings/oleObject2.bin"/><Relationship Id="rId4" Type="http://schemas.openxmlformats.org/officeDocument/2006/relationships/image" Target="../media/image53.wmf"/></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2.wmf"/></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4.png"/><Relationship Id="rId5" Type="http://schemas.openxmlformats.org/officeDocument/2006/relationships/oleObject" Target="../embeddings/oleObject5.bin"/><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wmf"/><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5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baike.baidu.com/view/14772.htm" TargetMode="External"/><Relationship Id="rId7" Type="http://schemas.openxmlformats.org/officeDocument/2006/relationships/hyperlink" Target="http://baike.baidu.com/view/229325.htm"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baike.baidu.com/view/229336.htm" TargetMode="External"/><Relationship Id="rId5" Type="http://schemas.openxmlformats.org/officeDocument/2006/relationships/hyperlink" Target="http://baike.baidu.com/view/3597018.htm" TargetMode="External"/><Relationship Id="rId4" Type="http://schemas.openxmlformats.org/officeDocument/2006/relationships/hyperlink" Target="http://baike.baidu.com/view/14954.ht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2.png"/><Relationship Id="rId4" Type="http://schemas.openxmlformats.org/officeDocument/2006/relationships/image" Target="../media/image9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hyperlink" Target="http://baike.baidu.com/view/104381.htm" TargetMode="External"/><Relationship Id="rId7" Type="http://schemas.openxmlformats.org/officeDocument/2006/relationships/hyperlink" Target="http://baike.baidu.com/subview/375267/9975769.htm" TargetMode="External"/><Relationship Id="rId2" Type="http://schemas.openxmlformats.org/officeDocument/2006/relationships/image" Target="../media/image98.jpg"/><Relationship Id="rId1" Type="http://schemas.openxmlformats.org/officeDocument/2006/relationships/slideLayout" Target="../slideLayouts/slideLayout2.xml"/><Relationship Id="rId6" Type="http://schemas.openxmlformats.org/officeDocument/2006/relationships/hyperlink" Target="http://baike.baidu.com/view/430381.htm" TargetMode="External"/><Relationship Id="rId5" Type="http://schemas.openxmlformats.org/officeDocument/2006/relationships/hyperlink" Target="http://baike.baidu.com/view/423054.htm" TargetMode="External"/><Relationship Id="rId4" Type="http://schemas.openxmlformats.org/officeDocument/2006/relationships/hyperlink" Target="http://baike.baidu.com/view/522596.htm" TargetMode="External"/><Relationship Id="rId9" Type="http://schemas.openxmlformats.org/officeDocument/2006/relationships/image" Target="../media/image100.jpg"/></Relationships>
</file>

<file path=ppt/slides/_rels/slide8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6AC1A22-290E-40B7-89CE-4AF7103CC240}" type="datetime1">
              <a:rPr lang="zh-CN" altLang="en-US" sz="1400" smtClean="0"/>
              <a:pPr>
                <a:spcBef>
                  <a:spcPct val="0"/>
                </a:spcBef>
                <a:buFontTx/>
                <a:buNone/>
              </a:pPr>
              <a:t>2017/9/24</a:t>
            </a:fld>
            <a:endParaRPr lang="en-US" altLang="zh-CN" sz="1400" smtClean="0"/>
          </a:p>
        </p:txBody>
      </p:sp>
      <p:sp>
        <p:nvSpPr>
          <p:cNvPr id="307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1161F05-895A-46D3-A11C-03D4C70A4557}" type="slidenum">
              <a:rPr lang="en-US" altLang="zh-CN" sz="1400"/>
              <a:pPr>
                <a:spcBef>
                  <a:spcPct val="0"/>
                </a:spcBef>
                <a:buFontTx/>
                <a:buNone/>
              </a:pPr>
              <a:t>1</a:t>
            </a:fld>
            <a:endParaRPr lang="en-US" altLang="zh-CN" sz="1400"/>
          </a:p>
        </p:txBody>
      </p:sp>
      <p:sp>
        <p:nvSpPr>
          <p:cNvPr id="3076" name="Rectangle 2"/>
          <p:cNvSpPr>
            <a:spLocks noGrp="1" noChangeArrowheads="1"/>
          </p:cNvSpPr>
          <p:nvPr>
            <p:ph type="ctrTitle"/>
          </p:nvPr>
        </p:nvSpPr>
        <p:spPr>
          <a:xfrm>
            <a:off x="684213" y="1196975"/>
            <a:ext cx="7772400" cy="1584325"/>
          </a:xfrm>
        </p:spPr>
        <p:txBody>
          <a:bodyPr/>
          <a:lstStyle/>
          <a:p>
            <a:pPr eaLnBrk="1" hangingPunct="1"/>
            <a:r>
              <a:rPr lang="zh-CN" altLang="en-US" sz="4800" dirty="0" smtClean="0">
                <a:solidFill>
                  <a:srgbClr val="FFFF66"/>
                </a:solidFill>
              </a:rPr>
              <a:t>第</a:t>
            </a:r>
            <a:r>
              <a:rPr lang="en-US" altLang="zh-CN" sz="4800" dirty="0" smtClean="0">
                <a:solidFill>
                  <a:srgbClr val="FFFF66"/>
                </a:solidFill>
              </a:rPr>
              <a:t>1</a:t>
            </a:r>
            <a:r>
              <a:rPr lang="zh-CN" altLang="en-US" sz="4800" dirty="0" smtClean="0">
                <a:solidFill>
                  <a:srgbClr val="FFFF66"/>
                </a:solidFill>
              </a:rPr>
              <a:t>章 网络空间安全概论</a:t>
            </a:r>
          </a:p>
        </p:txBody>
      </p:sp>
      <p:sp>
        <p:nvSpPr>
          <p:cNvPr id="3077" name="Rectangle 3"/>
          <p:cNvSpPr>
            <a:spLocks noGrp="1" noChangeArrowheads="1"/>
          </p:cNvSpPr>
          <p:nvPr>
            <p:ph type="subTitle" idx="1"/>
          </p:nvPr>
        </p:nvSpPr>
        <p:spPr>
          <a:xfrm>
            <a:off x="1331640" y="4221088"/>
            <a:ext cx="6553200" cy="1799679"/>
          </a:xfrm>
        </p:spPr>
        <p:txBody>
          <a:bodyPr/>
          <a:lstStyle/>
          <a:p>
            <a:pPr eaLnBrk="1" hangingPunct="1">
              <a:lnSpc>
                <a:spcPct val="90000"/>
              </a:lnSpc>
            </a:pPr>
            <a:r>
              <a:rPr lang="zh-CN" altLang="en-US" sz="3600" dirty="0" smtClean="0">
                <a:solidFill>
                  <a:schemeClr val="bg1"/>
                </a:solidFill>
              </a:rPr>
              <a:t>东南大学 </a:t>
            </a:r>
            <a:endParaRPr lang="en-US" altLang="zh-CN" sz="3600" dirty="0" smtClean="0">
              <a:solidFill>
                <a:schemeClr val="bg1"/>
              </a:solidFill>
            </a:endParaRPr>
          </a:p>
          <a:p>
            <a:pPr eaLnBrk="1" hangingPunct="1">
              <a:lnSpc>
                <a:spcPct val="90000"/>
              </a:lnSpc>
            </a:pPr>
            <a:r>
              <a:rPr lang="zh-CN" altLang="en-US" sz="3600" dirty="0" smtClean="0">
                <a:solidFill>
                  <a:schemeClr val="bg1"/>
                </a:solidFill>
              </a:rPr>
              <a:t>网络空间安全学科</a:t>
            </a:r>
          </a:p>
          <a:p>
            <a:pPr eaLnBrk="1" hangingPunct="1">
              <a:lnSpc>
                <a:spcPct val="90000"/>
              </a:lnSpc>
            </a:pPr>
            <a:r>
              <a:rPr lang="zh-CN" altLang="en-US" dirty="0" smtClean="0">
                <a:solidFill>
                  <a:srgbClr val="CCFF33"/>
                </a:solidFill>
                <a:latin typeface="楷体_GB2312" pitchFamily="49" charset="-122"/>
                <a:ea typeface="楷体_GB2312" pitchFamily="49" charset="-122"/>
              </a:rPr>
              <a:t>胡爱群 教授</a:t>
            </a:r>
            <a:r>
              <a:rPr lang="en-US" altLang="zh-CN" dirty="0" smtClean="0">
                <a:solidFill>
                  <a:srgbClr val="CCFF33"/>
                </a:solidFill>
                <a:latin typeface="楷体_GB2312" pitchFamily="49" charset="-122"/>
                <a:ea typeface="楷体_GB2312" pitchFamily="49" charset="-122"/>
              </a:rPr>
              <a:t>/</a:t>
            </a:r>
            <a:r>
              <a:rPr lang="zh-CN" altLang="en-US" dirty="0" smtClean="0">
                <a:solidFill>
                  <a:srgbClr val="CCFF33"/>
                </a:solidFill>
                <a:latin typeface="楷体_GB2312" pitchFamily="49" charset="-122"/>
                <a:ea typeface="楷体_GB2312" pitchFamily="49" charset="-122"/>
              </a:rPr>
              <a:t>博导</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smtClean="0">
                <a:solidFill>
                  <a:schemeClr val="bg1"/>
                </a:solidFill>
              </a:rPr>
              <a:t>iOS</a:t>
            </a:r>
            <a:r>
              <a:rPr lang="zh-CN" altLang="en-US" smtClean="0">
                <a:solidFill>
                  <a:schemeClr val="bg1"/>
                </a:solidFill>
              </a:rPr>
              <a:t>被爆窃取用户信息</a:t>
            </a:r>
          </a:p>
        </p:txBody>
      </p:sp>
      <p:sp>
        <p:nvSpPr>
          <p:cNvPr id="11267" name="内容占位符 2"/>
          <p:cNvSpPr>
            <a:spLocks noGrp="1"/>
          </p:cNvSpPr>
          <p:nvPr>
            <p:ph idx="1"/>
          </p:nvPr>
        </p:nvSpPr>
        <p:spPr>
          <a:xfrm>
            <a:off x="179388" y="2133600"/>
            <a:ext cx="6550025" cy="4114800"/>
          </a:xfrm>
        </p:spPr>
        <p:txBody>
          <a:bodyPr/>
          <a:lstStyle/>
          <a:p>
            <a:pPr algn="just"/>
            <a:r>
              <a:rPr lang="en-US" altLang="zh-CN" sz="2400" dirty="0" smtClean="0">
                <a:solidFill>
                  <a:srgbClr val="FFFF00"/>
                </a:solidFill>
              </a:rPr>
              <a:t>2014</a:t>
            </a:r>
            <a:r>
              <a:rPr lang="zh-CN" altLang="en-US" sz="2400" dirty="0" smtClean="0">
                <a:solidFill>
                  <a:srgbClr val="FFFF00"/>
                </a:solidFill>
              </a:rPr>
              <a:t>年</a:t>
            </a:r>
            <a:r>
              <a:rPr lang="en-US" altLang="zh-CN" sz="2400" dirty="0" smtClean="0">
                <a:solidFill>
                  <a:srgbClr val="FFFF00"/>
                </a:solidFill>
              </a:rPr>
              <a:t>7</a:t>
            </a:r>
            <a:r>
              <a:rPr lang="zh-CN" altLang="en-US" sz="2400" dirty="0" smtClean="0">
                <a:solidFill>
                  <a:srgbClr val="FFFF00"/>
                </a:solidFill>
              </a:rPr>
              <a:t>月</a:t>
            </a:r>
            <a:r>
              <a:rPr lang="en-US" altLang="zh-CN" sz="2400" dirty="0" smtClean="0">
                <a:solidFill>
                  <a:srgbClr val="FFFF00"/>
                </a:solidFill>
              </a:rPr>
              <a:t>28</a:t>
            </a:r>
            <a:r>
              <a:rPr lang="zh-CN" altLang="en-US" sz="2400" dirty="0" smtClean="0">
                <a:solidFill>
                  <a:srgbClr val="FFFF00"/>
                </a:solidFill>
              </a:rPr>
              <a:t>日 </a:t>
            </a:r>
            <a:r>
              <a:rPr lang="en-US" altLang="zh-CN" sz="2400" dirty="0" smtClean="0">
                <a:solidFill>
                  <a:srgbClr val="FFFF00"/>
                </a:solidFill>
              </a:rPr>
              <a:t>- ·</a:t>
            </a:r>
            <a:r>
              <a:rPr lang="zh-CN" altLang="en-US" sz="2400" dirty="0" smtClean="0">
                <a:solidFill>
                  <a:srgbClr val="FFFF00"/>
                </a:solidFill>
              </a:rPr>
              <a:t>扎德尔斯基</a:t>
            </a:r>
            <a:r>
              <a:rPr lang="en-US" altLang="zh-CN" sz="2400" dirty="0" smtClean="0">
                <a:solidFill>
                  <a:srgbClr val="FFFF00"/>
                </a:solidFill>
              </a:rPr>
              <a:t>(Jonathan </a:t>
            </a:r>
            <a:r>
              <a:rPr lang="en-US" altLang="zh-CN" sz="2400" dirty="0" err="1" smtClean="0">
                <a:solidFill>
                  <a:srgbClr val="FFFF00"/>
                </a:solidFill>
              </a:rPr>
              <a:t>Zdziarski</a:t>
            </a:r>
            <a:r>
              <a:rPr lang="en-US" altLang="zh-CN" sz="2400" dirty="0" smtClean="0">
                <a:solidFill>
                  <a:srgbClr val="FFFF00"/>
                </a:solidFill>
              </a:rPr>
              <a:t>)</a:t>
            </a:r>
            <a:r>
              <a:rPr lang="zh-CN" altLang="en-US" sz="2400" dirty="0" smtClean="0">
                <a:solidFill>
                  <a:srgbClr val="FFFF00"/>
                </a:solidFill>
              </a:rPr>
              <a:t>在本届黑客大会上披露</a:t>
            </a:r>
            <a:r>
              <a:rPr lang="en-US" altLang="zh-CN" sz="2400" dirty="0" smtClean="0">
                <a:solidFill>
                  <a:srgbClr val="FFFF00"/>
                </a:solidFill>
              </a:rPr>
              <a:t>,</a:t>
            </a:r>
            <a:r>
              <a:rPr lang="zh-CN" altLang="en-US" sz="2400" dirty="0" smtClean="0">
                <a:solidFill>
                  <a:srgbClr val="FFFF00"/>
                </a:solidFill>
              </a:rPr>
              <a:t>苹果的</a:t>
            </a:r>
            <a:r>
              <a:rPr lang="en-US" altLang="zh-CN" sz="2400" i="1" dirty="0" smtClean="0">
                <a:solidFill>
                  <a:srgbClr val="FFFF00"/>
                </a:solidFill>
              </a:rPr>
              <a:t>iOS</a:t>
            </a:r>
            <a:r>
              <a:rPr lang="zh-CN" altLang="en-US" sz="2400" dirty="0" smtClean="0">
                <a:solidFill>
                  <a:srgbClr val="FFFF00"/>
                </a:solidFill>
              </a:rPr>
              <a:t>系统存在若干“后门”</a:t>
            </a:r>
            <a:r>
              <a:rPr lang="en-US" altLang="zh-CN" sz="2400" dirty="0" smtClean="0">
                <a:solidFill>
                  <a:srgbClr val="FFFF00"/>
                </a:solidFill>
              </a:rPr>
              <a:t>,</a:t>
            </a:r>
            <a:r>
              <a:rPr lang="zh-CN" altLang="en-US" sz="2400" dirty="0" smtClean="0">
                <a:solidFill>
                  <a:srgbClr val="FFFF00"/>
                </a:solidFill>
              </a:rPr>
              <a:t>可以在</a:t>
            </a:r>
            <a:r>
              <a:rPr lang="zh-CN" altLang="en-US" sz="2400" i="1" dirty="0" smtClean="0">
                <a:solidFill>
                  <a:srgbClr val="FFFF00"/>
                </a:solidFill>
              </a:rPr>
              <a:t>用户</a:t>
            </a:r>
            <a:r>
              <a:rPr lang="zh-CN" altLang="en-US" sz="2400" dirty="0" smtClean="0">
                <a:solidFill>
                  <a:srgbClr val="FFFF00"/>
                </a:solidFill>
              </a:rPr>
              <a:t>不知情的情况下获取到</a:t>
            </a:r>
            <a:r>
              <a:rPr lang="zh-CN" altLang="en-US" sz="2400" i="1" dirty="0" smtClean="0">
                <a:solidFill>
                  <a:srgbClr val="FFFF00"/>
                </a:solidFill>
              </a:rPr>
              <a:t>用户</a:t>
            </a:r>
            <a:r>
              <a:rPr lang="zh-CN" altLang="en-US" sz="2400" dirty="0" smtClean="0">
                <a:solidFill>
                  <a:srgbClr val="FFFF00"/>
                </a:solidFill>
              </a:rPr>
              <a:t>的个人隐私</a:t>
            </a:r>
            <a:r>
              <a:rPr lang="zh-CN" altLang="en-US" sz="2400" i="1" dirty="0" smtClean="0">
                <a:solidFill>
                  <a:srgbClr val="FFFF00"/>
                </a:solidFill>
              </a:rPr>
              <a:t>信息</a:t>
            </a:r>
            <a:r>
              <a:rPr lang="zh-CN" altLang="en-US" sz="2400" dirty="0" smtClean="0">
                <a:solidFill>
                  <a:srgbClr val="FFFF00"/>
                </a:solidFill>
              </a:rPr>
              <a:t>。</a:t>
            </a:r>
            <a:r>
              <a:rPr lang="en-US" altLang="zh-CN" sz="2400" dirty="0" smtClean="0">
                <a:solidFill>
                  <a:srgbClr val="FFFF00"/>
                </a:solidFill>
              </a:rPr>
              <a:t>...</a:t>
            </a:r>
          </a:p>
          <a:p>
            <a:pPr algn="just"/>
            <a:r>
              <a:rPr lang="zh-CN" altLang="en-US" sz="2400" dirty="0" smtClean="0">
                <a:solidFill>
                  <a:srgbClr val="FFFF00"/>
                </a:solidFill>
              </a:rPr>
              <a:t>美国苹果公司承认，该公司员工可以通过一项未曾公开的技术获取</a:t>
            </a:r>
            <a:r>
              <a:rPr lang="en-US" altLang="zh-CN" sz="2400" dirty="0" smtClean="0">
                <a:solidFill>
                  <a:srgbClr val="FFFF00"/>
                </a:solidFill>
              </a:rPr>
              <a:t>iPhone</a:t>
            </a:r>
            <a:r>
              <a:rPr lang="zh-CN" altLang="en-US" sz="2400" dirty="0" smtClean="0">
                <a:solidFill>
                  <a:srgbClr val="FFFF00"/>
                </a:solidFill>
              </a:rPr>
              <a:t>用户的短信、通讯录和照片等个人数据。但苹果同时声称，该功能仅向企业的</a:t>
            </a:r>
            <a:r>
              <a:rPr lang="en-US" altLang="zh-CN" sz="2400" dirty="0" smtClean="0">
                <a:solidFill>
                  <a:srgbClr val="FFFF00"/>
                </a:solidFill>
              </a:rPr>
              <a:t>IT</a:t>
            </a:r>
            <a:r>
              <a:rPr lang="zh-CN" altLang="en-US" sz="2400" dirty="0" smtClean="0">
                <a:solidFill>
                  <a:srgbClr val="FFFF00"/>
                </a:solidFill>
              </a:rPr>
              <a:t>部门、开发者和苹果维修人员提供所需信息，在获取这些受限制的诊断数据之前，需要用户授权并解锁设备。</a:t>
            </a:r>
          </a:p>
        </p:txBody>
      </p:sp>
      <p:sp>
        <p:nvSpPr>
          <p:cNvPr id="11268" name="日期占位符 3"/>
          <p:cNvSpPr>
            <a:spLocks noGrp="1"/>
          </p:cNvSpPr>
          <p:nvPr>
            <p:ph type="dt" sz="quarter" idx="10"/>
          </p:nvPr>
        </p:nvSpPr>
        <p:spPr>
          <a:noFill/>
        </p:spPr>
        <p:txBody>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fld id="{9A9C48FA-560C-48EE-8036-796EC81733ED}" type="datetime1">
              <a:rPr lang="zh-CN" altLang="en-US" sz="1400" smtClean="0"/>
              <a:pPr algn="l"/>
              <a:t>2017/9/24</a:t>
            </a:fld>
            <a:endParaRPr lang="en-US" altLang="zh-CN" sz="1400" smtClean="0"/>
          </a:p>
        </p:txBody>
      </p:sp>
      <p:sp>
        <p:nvSpPr>
          <p:cNvPr id="11269" name="灯片编号占位符 4"/>
          <p:cNvSpPr>
            <a:spLocks noGrp="1"/>
          </p:cNvSpPr>
          <p:nvPr>
            <p:ph type="sldNum" sz="quarter" idx="12"/>
          </p:nvPr>
        </p:nvSpPr>
        <p:spPr>
          <a:noFill/>
        </p:spPr>
        <p:txBody>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fld id="{E760DC6E-AC47-433F-9938-640984C1D98E}" type="slidenum">
              <a:rPr lang="en-US" altLang="zh-CN" sz="1400"/>
              <a:pPr algn="r"/>
              <a:t>10</a:t>
            </a:fld>
            <a:endParaRPr lang="en-US" altLang="zh-CN" sz="1400"/>
          </a:p>
        </p:txBody>
      </p:sp>
      <p:pic>
        <p:nvPicPr>
          <p:cNvPr id="11270" name="图片 5"/>
          <p:cNvPicPr>
            <a:picLocks noChangeAspect="1"/>
          </p:cNvPicPr>
          <p:nvPr/>
        </p:nvPicPr>
        <p:blipFill>
          <a:blip r:embed="rId2">
            <a:extLst>
              <a:ext uri="{28A0092B-C50C-407E-A947-70E740481C1C}">
                <a14:useLocalDpi xmlns:a14="http://schemas.microsoft.com/office/drawing/2010/main" val="0"/>
              </a:ext>
            </a:extLst>
          </a:blip>
          <a:srcRect l="29784" r="32416"/>
          <a:stretch>
            <a:fillRect/>
          </a:stretch>
        </p:blipFill>
        <p:spPr bwMode="auto">
          <a:xfrm>
            <a:off x="6729413" y="2133600"/>
            <a:ext cx="21240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zh-CN" smtClean="0">
                <a:solidFill>
                  <a:srgbClr val="FFFF00"/>
                </a:solidFill>
              </a:rPr>
              <a:t>《非经营性互联网信息服务备案管理办法》</a:t>
            </a:r>
            <a:endParaRPr lang="zh-CN" altLang="en-US" smtClean="0">
              <a:solidFill>
                <a:srgbClr val="FFFF00"/>
              </a:solidFill>
            </a:endParaRPr>
          </a:p>
        </p:txBody>
      </p:sp>
      <p:sp>
        <p:nvSpPr>
          <p:cNvPr id="88067" name="内容占位符 2"/>
          <p:cNvSpPr>
            <a:spLocks noGrp="1"/>
          </p:cNvSpPr>
          <p:nvPr>
            <p:ph idx="1"/>
          </p:nvPr>
        </p:nvSpPr>
        <p:spPr>
          <a:xfrm>
            <a:off x="684213" y="2133600"/>
            <a:ext cx="7772400" cy="3535363"/>
          </a:xfrm>
        </p:spPr>
        <p:txBody>
          <a:bodyPr/>
          <a:lstStyle/>
          <a:p>
            <a:r>
              <a:rPr lang="zh-CN" altLang="zh-CN" smtClean="0">
                <a:solidFill>
                  <a:schemeClr val="bg1"/>
                </a:solidFill>
              </a:rPr>
              <a:t>拟从事非经营性互联网信息服务的，应当向其住所所在地省通信管理局履行备案手续；</a:t>
            </a:r>
            <a:endParaRPr lang="en-US" altLang="zh-CN" smtClean="0">
              <a:solidFill>
                <a:schemeClr val="bg1"/>
              </a:solidFill>
            </a:endParaRPr>
          </a:p>
          <a:p>
            <a:r>
              <a:rPr lang="zh-CN" altLang="zh-CN" smtClean="0">
                <a:solidFill>
                  <a:schemeClr val="bg1"/>
                </a:solidFill>
              </a:rPr>
              <a:t>应当遵守国家的有关规定，接受有关部门依法实施的监督管理；</a:t>
            </a:r>
            <a:endParaRPr lang="en-US" altLang="zh-CN" smtClean="0">
              <a:solidFill>
                <a:schemeClr val="bg1"/>
              </a:solidFill>
            </a:endParaRPr>
          </a:p>
          <a:p>
            <a:r>
              <a:rPr lang="zh-CN" altLang="zh-CN" smtClean="0">
                <a:solidFill>
                  <a:schemeClr val="bg1"/>
                </a:solidFill>
              </a:rPr>
              <a:t>应当保证所提供的信息内容合法。</a:t>
            </a:r>
            <a:endParaRPr lang="zh-CN" altLang="en-US" smtClean="0">
              <a:solidFill>
                <a:schemeClr val="bg1"/>
              </a:solidFill>
            </a:endParaRPr>
          </a:p>
        </p:txBody>
      </p:sp>
      <p:sp>
        <p:nvSpPr>
          <p:cNvPr id="8806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640E52C-6DCF-4EFD-B54D-8C828800F314}" type="datetime1">
              <a:rPr lang="zh-CN" altLang="en-US" sz="1400" smtClean="0"/>
              <a:pPr>
                <a:spcBef>
                  <a:spcPct val="0"/>
                </a:spcBef>
                <a:buFontTx/>
                <a:buNone/>
              </a:pPr>
              <a:t>2017/9/24</a:t>
            </a:fld>
            <a:endParaRPr lang="en-US" altLang="zh-CN" sz="1400" smtClean="0"/>
          </a:p>
        </p:txBody>
      </p:sp>
      <p:sp>
        <p:nvSpPr>
          <p:cNvPr id="88069"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56C8F27-3538-416B-A579-B8969D8FFA38}" type="slidenum">
              <a:rPr lang="en-US" altLang="zh-CN" sz="1400"/>
              <a:pPr>
                <a:spcBef>
                  <a:spcPct val="0"/>
                </a:spcBef>
                <a:buFontTx/>
                <a:buNone/>
              </a:pPr>
              <a:t>100</a:t>
            </a:fld>
            <a:endParaRPr lang="en-US" altLang="zh-CN"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25655F2-E812-402B-9700-9FDD587B7C9A}" type="datetime1">
              <a:rPr lang="zh-CN" altLang="en-US" sz="1400" smtClean="0"/>
              <a:pPr>
                <a:spcBef>
                  <a:spcPct val="0"/>
                </a:spcBef>
                <a:buFontTx/>
                <a:buNone/>
              </a:pPr>
              <a:t>2017/9/24</a:t>
            </a:fld>
            <a:endParaRPr lang="en-US" altLang="zh-CN" sz="1400" smtClean="0"/>
          </a:p>
        </p:txBody>
      </p:sp>
      <p:sp>
        <p:nvSpPr>
          <p:cNvPr id="8909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CB99B06-AFDD-4539-AF59-BE2FB40F8935}" type="slidenum">
              <a:rPr lang="en-US" altLang="zh-CN" sz="1400"/>
              <a:pPr>
                <a:spcBef>
                  <a:spcPct val="0"/>
                </a:spcBef>
                <a:buFontTx/>
                <a:buNone/>
              </a:pPr>
              <a:t>101</a:t>
            </a:fld>
            <a:endParaRPr lang="en-US" altLang="zh-CN" sz="1400"/>
          </a:p>
        </p:txBody>
      </p:sp>
      <p:sp>
        <p:nvSpPr>
          <p:cNvPr id="89092" name="Rectangle 1026"/>
          <p:cNvSpPr>
            <a:spLocks noGrp="1" noChangeArrowheads="1"/>
          </p:cNvSpPr>
          <p:nvPr>
            <p:ph type="title"/>
          </p:nvPr>
        </p:nvSpPr>
        <p:spPr>
          <a:xfrm>
            <a:off x="685800" y="762000"/>
            <a:ext cx="7772400" cy="762000"/>
          </a:xfrm>
        </p:spPr>
        <p:txBody>
          <a:bodyPr/>
          <a:lstStyle/>
          <a:p>
            <a:pPr eaLnBrk="1" hangingPunct="1"/>
            <a:r>
              <a:rPr lang="zh-CN" altLang="en-US" smtClean="0">
                <a:solidFill>
                  <a:srgbClr val="FFFF66"/>
                </a:solidFill>
              </a:rPr>
              <a:t>总    结</a:t>
            </a:r>
          </a:p>
        </p:txBody>
      </p:sp>
      <p:sp>
        <p:nvSpPr>
          <p:cNvPr id="89093" name="Rectangle 1027"/>
          <p:cNvSpPr>
            <a:spLocks noGrp="1" noChangeArrowheads="1"/>
          </p:cNvSpPr>
          <p:nvPr>
            <p:ph type="body" idx="1"/>
          </p:nvPr>
        </p:nvSpPr>
        <p:spPr>
          <a:xfrm>
            <a:off x="395288" y="1700213"/>
            <a:ext cx="8299450" cy="4321175"/>
          </a:xfrm>
        </p:spPr>
        <p:txBody>
          <a:bodyPr/>
          <a:lstStyle/>
          <a:p>
            <a:pPr algn="just" eaLnBrk="1" hangingPunct="1">
              <a:lnSpc>
                <a:spcPct val="80000"/>
              </a:lnSpc>
              <a:spcBef>
                <a:spcPts val="1200"/>
              </a:spcBef>
            </a:pPr>
            <a:r>
              <a:rPr lang="zh-CN" altLang="en-US" sz="2800" smtClean="0">
                <a:solidFill>
                  <a:schemeClr val="bg1"/>
                </a:solidFill>
                <a:latin typeface="宋体" panose="02010600030101010101" pitchFamily="2" charset="-122"/>
              </a:rPr>
              <a:t>信息安全的范畴除了密码学外进一步扩展，涉及内容非常广泛；既是新兴学科又是交叉学科；</a:t>
            </a:r>
          </a:p>
          <a:p>
            <a:pPr algn="just" eaLnBrk="1" hangingPunct="1">
              <a:lnSpc>
                <a:spcPct val="80000"/>
              </a:lnSpc>
              <a:spcBef>
                <a:spcPts val="1200"/>
              </a:spcBef>
            </a:pPr>
            <a:r>
              <a:rPr lang="zh-CN" altLang="en-US" sz="2800" smtClean="0">
                <a:solidFill>
                  <a:schemeClr val="bg1"/>
                </a:solidFill>
                <a:latin typeface="宋体" panose="02010600030101010101" pitchFamily="2" charset="-122"/>
              </a:rPr>
              <a:t>信息安全不仅是被动防御（如加密和防火墙技术）还需要主动防御（如免疫、可信计算发展）；</a:t>
            </a:r>
          </a:p>
          <a:p>
            <a:pPr algn="just" eaLnBrk="1" hangingPunct="1">
              <a:lnSpc>
                <a:spcPct val="80000"/>
              </a:lnSpc>
              <a:spcBef>
                <a:spcPts val="1200"/>
              </a:spcBef>
            </a:pPr>
            <a:r>
              <a:rPr lang="zh-CN" altLang="en-US" sz="2800" smtClean="0">
                <a:solidFill>
                  <a:schemeClr val="bg1"/>
                </a:solidFill>
                <a:latin typeface="宋体" panose="02010600030101010101" pitchFamily="2" charset="-122"/>
              </a:rPr>
              <a:t>信息安全是一把双刃剑，只有在法律允许的范围内从事相关工作；</a:t>
            </a:r>
            <a:endParaRPr lang="en-US" altLang="zh-CN" sz="2800" smtClean="0">
              <a:solidFill>
                <a:schemeClr val="bg1"/>
              </a:solidFill>
              <a:latin typeface="宋体" panose="02010600030101010101" pitchFamily="2" charset="-122"/>
            </a:endParaRPr>
          </a:p>
          <a:p>
            <a:pPr algn="just" eaLnBrk="1" hangingPunct="1">
              <a:lnSpc>
                <a:spcPct val="80000"/>
              </a:lnSpc>
              <a:spcBef>
                <a:spcPts val="1200"/>
              </a:spcBef>
            </a:pPr>
            <a:r>
              <a:rPr lang="zh-CN" altLang="en-US" sz="2800" smtClean="0">
                <a:solidFill>
                  <a:schemeClr val="bg1"/>
                </a:solidFill>
                <a:latin typeface="宋体" panose="02010600030101010101" pitchFamily="2" charset="-122"/>
              </a:rPr>
              <a:t>信息安全受到前所未有的重视，新的需求、新的岗位不断增加，任重而道远；</a:t>
            </a:r>
          </a:p>
          <a:p>
            <a:pPr algn="just" eaLnBrk="1" hangingPunct="1">
              <a:lnSpc>
                <a:spcPct val="80000"/>
              </a:lnSpc>
              <a:spcBef>
                <a:spcPts val="1200"/>
              </a:spcBef>
            </a:pPr>
            <a:r>
              <a:rPr lang="zh-CN" altLang="en-US" sz="2800" smtClean="0">
                <a:solidFill>
                  <a:schemeClr val="bg1"/>
                </a:solidFill>
                <a:latin typeface="宋体" panose="02010600030101010101" pitchFamily="2" charset="-122"/>
              </a:rPr>
              <a:t>网络与信息安全技术没有终点，而是伴随者攻击和防御技术共同进步的螺旋式上升的过程。</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FF00"/>
                </a:solidFill>
              </a:rPr>
              <a:t>习  题</a:t>
            </a:r>
            <a:endParaRPr lang="zh-CN" altLang="en-US" dirty="0">
              <a:solidFill>
                <a:srgbClr val="FFFF00"/>
              </a:solidFill>
            </a:endParaRPr>
          </a:p>
        </p:txBody>
      </p:sp>
      <p:sp>
        <p:nvSpPr>
          <p:cNvPr id="3" name="内容占位符 2"/>
          <p:cNvSpPr>
            <a:spLocks noGrp="1"/>
          </p:cNvSpPr>
          <p:nvPr>
            <p:ph idx="1"/>
          </p:nvPr>
        </p:nvSpPr>
        <p:spPr>
          <a:xfrm>
            <a:off x="685800" y="2204864"/>
            <a:ext cx="7990656" cy="2952328"/>
          </a:xfrm>
        </p:spPr>
        <p:txBody>
          <a:bodyPr/>
          <a:lstStyle/>
          <a:p>
            <a:pPr marL="0" indent="0">
              <a:buNone/>
            </a:pPr>
            <a:r>
              <a:rPr lang="en-US" altLang="zh-CN" dirty="0" smtClean="0">
                <a:solidFill>
                  <a:schemeClr val="bg1"/>
                </a:solidFill>
              </a:rPr>
              <a:t>[1] </a:t>
            </a:r>
            <a:r>
              <a:rPr lang="zh-CN" altLang="en-US" dirty="0" smtClean="0">
                <a:solidFill>
                  <a:schemeClr val="bg1"/>
                </a:solidFill>
              </a:rPr>
              <a:t>总结</a:t>
            </a:r>
            <a:r>
              <a:rPr lang="zh-CN" altLang="en-US" dirty="0">
                <a:solidFill>
                  <a:schemeClr val="bg1"/>
                </a:solidFill>
              </a:rPr>
              <a:t>梳理</a:t>
            </a:r>
            <a:r>
              <a:rPr lang="zh-CN" altLang="en-US" dirty="0" smtClean="0">
                <a:solidFill>
                  <a:schemeClr val="bg1"/>
                </a:solidFill>
              </a:rPr>
              <a:t>网络空间安全的知识体系；</a:t>
            </a:r>
            <a:endParaRPr lang="en-US" altLang="zh-CN" dirty="0" smtClean="0">
              <a:solidFill>
                <a:schemeClr val="bg1"/>
              </a:solidFill>
            </a:endParaRPr>
          </a:p>
          <a:p>
            <a:pPr marL="627063" indent="-627063">
              <a:buNone/>
            </a:pPr>
            <a:r>
              <a:rPr lang="en-US" altLang="zh-CN" dirty="0" smtClean="0">
                <a:solidFill>
                  <a:schemeClr val="bg1"/>
                </a:solidFill>
              </a:rPr>
              <a:t>[2] </a:t>
            </a:r>
            <a:r>
              <a:rPr lang="zh-CN" altLang="en-US" dirty="0" smtClean="0">
                <a:solidFill>
                  <a:schemeClr val="bg1"/>
                </a:solidFill>
              </a:rPr>
              <a:t>查找</a:t>
            </a:r>
            <a:r>
              <a:rPr lang="zh-CN" altLang="en-US" dirty="0" smtClean="0">
                <a:solidFill>
                  <a:schemeClr val="bg1"/>
                </a:solidFill>
              </a:rPr>
              <a:t>我国关于信息安全</a:t>
            </a:r>
            <a:r>
              <a:rPr lang="zh-CN" altLang="en-US" dirty="0" smtClean="0">
                <a:solidFill>
                  <a:schemeClr val="bg1"/>
                </a:solidFill>
              </a:rPr>
              <a:t>的</a:t>
            </a:r>
            <a:r>
              <a:rPr lang="en-US" altLang="zh-CN" dirty="0" smtClean="0">
                <a:solidFill>
                  <a:schemeClr val="bg1"/>
                </a:solidFill>
              </a:rPr>
              <a:t>2</a:t>
            </a:r>
            <a:r>
              <a:rPr lang="zh-CN" altLang="en-US" dirty="0" smtClean="0">
                <a:solidFill>
                  <a:schemeClr val="bg1"/>
                </a:solidFill>
              </a:rPr>
              <a:t>个</a:t>
            </a:r>
            <a:r>
              <a:rPr lang="zh-CN" altLang="en-US" dirty="0" smtClean="0">
                <a:solidFill>
                  <a:schemeClr val="bg1"/>
                </a:solidFill>
              </a:rPr>
              <a:t>法律法规，阐述其主要内容；</a:t>
            </a:r>
            <a:endParaRPr lang="en-US" altLang="zh-CN" dirty="0" smtClean="0">
              <a:solidFill>
                <a:schemeClr val="bg1"/>
              </a:solidFill>
            </a:endParaRPr>
          </a:p>
          <a:p>
            <a:pPr marL="542925" indent="-542925">
              <a:buNone/>
            </a:pPr>
            <a:r>
              <a:rPr lang="en-US" altLang="zh-CN" dirty="0" smtClean="0">
                <a:solidFill>
                  <a:schemeClr val="bg1"/>
                </a:solidFill>
              </a:rPr>
              <a:t>[3] </a:t>
            </a:r>
            <a:r>
              <a:rPr lang="zh-CN" altLang="en-US" dirty="0" smtClean="0">
                <a:solidFill>
                  <a:schemeClr val="bg1"/>
                </a:solidFill>
              </a:rPr>
              <a:t>查找</a:t>
            </a:r>
            <a:r>
              <a:rPr lang="zh-CN" altLang="en-US" dirty="0" smtClean="0">
                <a:solidFill>
                  <a:schemeClr val="bg1"/>
                </a:solidFill>
              </a:rPr>
              <a:t>我国关于信息安全技术的</a:t>
            </a:r>
            <a:r>
              <a:rPr lang="en-US" altLang="zh-CN" dirty="0">
                <a:solidFill>
                  <a:schemeClr val="bg1"/>
                </a:solidFill>
              </a:rPr>
              <a:t>2</a:t>
            </a:r>
            <a:r>
              <a:rPr lang="zh-CN" altLang="en-US" dirty="0" smtClean="0">
                <a:solidFill>
                  <a:schemeClr val="bg1"/>
                </a:solidFill>
              </a:rPr>
              <a:t>个标准，并阐述其主要内容。</a:t>
            </a:r>
            <a:endParaRPr lang="zh-CN" altLang="en-US" dirty="0">
              <a:solidFill>
                <a:schemeClr val="bg1"/>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solidFill>
                  <a:schemeClr val="bg1"/>
                </a:solidFill>
              </a:rPr>
              <a:pPr>
                <a:defRPr/>
              </a:pPr>
              <a:t>2017/9/24</a:t>
            </a:fld>
            <a:endParaRPr lang="en-US" altLang="zh-CN" dirty="0">
              <a:solidFill>
                <a:schemeClr val="bg1"/>
              </a:solidFill>
            </a:endParaRPr>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solidFill>
                  <a:schemeClr val="bg1"/>
                </a:solidFill>
              </a:rPr>
              <a:pPr>
                <a:defRPr/>
              </a:pPr>
              <a:t>102</a:t>
            </a:fld>
            <a:endParaRPr lang="en-US" altLang="zh-CN">
              <a:solidFill>
                <a:schemeClr val="bg1"/>
              </a:solidFill>
            </a:endParaRPr>
          </a:p>
        </p:txBody>
      </p:sp>
    </p:spTree>
    <p:extLst>
      <p:ext uri="{BB962C8B-B14F-4D97-AF65-F5344CB8AC3E}">
        <p14:creationId xmlns:p14="http://schemas.microsoft.com/office/powerpoint/2010/main" val="6831451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16632"/>
            <a:ext cx="7772400" cy="720080"/>
          </a:xfrm>
        </p:spPr>
        <p:txBody>
          <a:bodyPr/>
          <a:lstStyle/>
          <a:p>
            <a:r>
              <a:rPr lang="zh-CN" altLang="en-US" dirty="0" smtClean="0">
                <a:solidFill>
                  <a:schemeClr val="bg1"/>
                </a:solidFill>
              </a:rPr>
              <a:t>教学安排</a:t>
            </a:r>
            <a:endParaRPr lang="zh-CN" altLang="en-US" dirty="0">
              <a:solidFill>
                <a:schemeClr val="bg1"/>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103</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3704083087"/>
              </p:ext>
            </p:extLst>
          </p:nvPr>
        </p:nvGraphicFramePr>
        <p:xfrm>
          <a:off x="179512" y="1004120"/>
          <a:ext cx="7704856" cy="5733265"/>
        </p:xfrm>
        <a:graphic>
          <a:graphicData uri="http://schemas.openxmlformats.org/drawingml/2006/table">
            <a:tbl>
              <a:tblPr firstRow="1" firstCol="1" lastRow="1" lastCol="1" bandRow="1" bandCol="1">
                <a:tableStyleId>{5C22544A-7EE6-4342-B048-85BDC9FD1C3A}</a:tableStyleId>
              </a:tblPr>
              <a:tblGrid>
                <a:gridCol w="684100"/>
                <a:gridCol w="3443814"/>
                <a:gridCol w="825971"/>
                <a:gridCol w="825971"/>
                <a:gridCol w="1098056"/>
                <a:gridCol w="826944"/>
              </a:tblGrid>
              <a:tr h="891643">
                <a:tc>
                  <a:txBody>
                    <a:bodyPr/>
                    <a:lstStyle/>
                    <a:p>
                      <a:pPr marL="66675" marR="66675" algn="ctr">
                        <a:lnSpc>
                          <a:spcPts val="1200"/>
                        </a:lnSpc>
                        <a:spcBef>
                          <a:spcPts val="120"/>
                        </a:spcBef>
                        <a:spcAft>
                          <a:spcPts val="120"/>
                        </a:spcAft>
                      </a:pPr>
                      <a:r>
                        <a:rPr lang="zh-CN" sz="1050" kern="100" dirty="0">
                          <a:effectLst/>
                        </a:rPr>
                        <a:t>上课时间</a:t>
                      </a:r>
                      <a:endParaRPr lang="zh-CN" sz="1050" kern="100" dirty="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zh-CN" sz="1050" kern="100">
                          <a:effectLst/>
                        </a:rPr>
                        <a:t>课 程 内 容</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班级</a:t>
                      </a:r>
                      <a:r>
                        <a:rPr lang="en-US" sz="1050" kern="100">
                          <a:effectLst/>
                        </a:rPr>
                        <a:t>1</a:t>
                      </a:r>
                      <a:endParaRPr lang="zh-CN" sz="1050" kern="100">
                        <a:effectLst/>
                      </a:endParaRPr>
                    </a:p>
                    <a:p>
                      <a:pPr marL="66675" marR="66675" algn="ctr">
                        <a:lnSpc>
                          <a:spcPts val="1200"/>
                        </a:lnSpc>
                        <a:spcBef>
                          <a:spcPts val="120"/>
                        </a:spcBef>
                        <a:spcAft>
                          <a:spcPts val="120"/>
                        </a:spcAft>
                      </a:pPr>
                      <a:r>
                        <a:rPr lang="zh-CN" sz="1050" kern="100">
                          <a:effectLst/>
                        </a:rPr>
                        <a:t>任课</a:t>
                      </a:r>
                    </a:p>
                    <a:p>
                      <a:pPr marL="66675" marR="66675" algn="ctr">
                        <a:lnSpc>
                          <a:spcPts val="1200"/>
                        </a:lnSpc>
                        <a:spcBef>
                          <a:spcPts val="120"/>
                        </a:spcBef>
                        <a:spcAft>
                          <a:spcPts val="120"/>
                        </a:spcAft>
                      </a:pPr>
                      <a:r>
                        <a:rPr lang="zh-CN" sz="1050" kern="100">
                          <a:effectLst/>
                        </a:rPr>
                        <a:t>教师</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zh-CN" sz="1050" kern="100">
                          <a:effectLst/>
                        </a:rPr>
                        <a:t>讲 课</a:t>
                      </a:r>
                    </a:p>
                    <a:p>
                      <a:pPr marL="66675" marR="66675" algn="ctr">
                        <a:lnSpc>
                          <a:spcPts val="1200"/>
                        </a:lnSpc>
                        <a:spcBef>
                          <a:spcPts val="120"/>
                        </a:spcBef>
                        <a:spcAft>
                          <a:spcPts val="120"/>
                        </a:spcAft>
                      </a:pPr>
                      <a:r>
                        <a:rPr lang="zh-CN" sz="1050" kern="100">
                          <a:effectLst/>
                        </a:rPr>
                        <a:t>学时</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实</a:t>
                      </a:r>
                      <a:r>
                        <a:rPr lang="en-US" sz="1050" kern="100">
                          <a:effectLst/>
                        </a:rPr>
                        <a:t>  </a:t>
                      </a:r>
                      <a:r>
                        <a:rPr lang="zh-CN" sz="1050" kern="100">
                          <a:effectLst/>
                        </a:rPr>
                        <a:t>验（课堂演示）学时</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作业</a:t>
                      </a:r>
                    </a:p>
                    <a:p>
                      <a:pPr marL="66675" marR="66675" algn="ctr">
                        <a:lnSpc>
                          <a:spcPts val="1200"/>
                        </a:lnSpc>
                        <a:spcBef>
                          <a:spcPts val="120"/>
                        </a:spcBef>
                        <a:spcAft>
                          <a:spcPts val="120"/>
                        </a:spcAft>
                      </a:pPr>
                      <a:r>
                        <a:rPr lang="zh-CN" sz="1050" kern="100">
                          <a:effectLst/>
                        </a:rPr>
                        <a:t>次数</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数学基础</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胡爱群</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信息论基础</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胡爱群</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密码算法设计</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胡爱群</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4</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保密通信系统</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胡爱群</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5</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计算机与网络基础</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宋宇波</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6</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操作系统安全</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宋宇波</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7</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病毒原理</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宋宇波</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8</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防火墙与入侵检测</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宋宇波</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9</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en-US" sz="1050" kern="100">
                          <a:effectLst/>
                        </a:rPr>
                        <a:t>Web</a:t>
                      </a:r>
                      <a:r>
                        <a:rPr lang="zh-CN" sz="1050" kern="100">
                          <a:effectLst/>
                        </a:rPr>
                        <a:t>安全</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李涛</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10</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数据挖掘与隐私保护</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李涛</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11</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可信计算</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李涛</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dirty="0">
                          <a:effectLst/>
                        </a:rPr>
                        <a:t>0</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12</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信息系统安全</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李涛</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dirty="0">
                          <a:effectLst/>
                        </a:rPr>
                        <a:t>1</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280867">
                <a:tc>
                  <a:txBody>
                    <a:bodyPr/>
                    <a:lstStyle/>
                    <a:p>
                      <a:pPr marL="66675" marR="66675" algn="just">
                        <a:lnSpc>
                          <a:spcPts val="1200"/>
                        </a:lnSpc>
                        <a:spcBef>
                          <a:spcPts val="120"/>
                        </a:spcBef>
                        <a:spcAft>
                          <a:spcPts val="120"/>
                        </a:spcAft>
                      </a:pPr>
                      <a:r>
                        <a:rPr lang="en-US" sz="1050" kern="100">
                          <a:effectLst/>
                        </a:rPr>
                        <a:t>13</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050" kern="100">
                          <a:effectLst/>
                        </a:rPr>
                        <a:t> </a:t>
                      </a:r>
                      <a:r>
                        <a:rPr lang="zh-CN" sz="1050" kern="100">
                          <a:effectLst/>
                        </a:rPr>
                        <a:t>分类理论基础</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姜禹</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80867">
                <a:tc>
                  <a:txBody>
                    <a:bodyPr/>
                    <a:lstStyle/>
                    <a:p>
                      <a:pPr marL="66675" marR="66675" algn="just">
                        <a:lnSpc>
                          <a:spcPts val="1200"/>
                        </a:lnSpc>
                        <a:spcBef>
                          <a:spcPts val="120"/>
                        </a:spcBef>
                        <a:spcAft>
                          <a:spcPts val="120"/>
                        </a:spcAft>
                      </a:pPr>
                      <a:r>
                        <a:rPr lang="en-US" sz="1050" kern="100">
                          <a:effectLst/>
                        </a:rPr>
                        <a:t>14</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050" kern="100">
                          <a:effectLst/>
                        </a:rPr>
                        <a:t> </a:t>
                      </a:r>
                      <a:r>
                        <a:rPr lang="zh-CN" sz="1050" kern="100">
                          <a:effectLst/>
                        </a:rPr>
                        <a:t>信息检索方法</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姜禹</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15</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舆情监控原理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姜禹</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16</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信息隐藏</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姜禹</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17</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复习答疑</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zh-CN" sz="1050" kern="100">
                          <a:effectLst/>
                        </a:rPr>
                        <a:t>全体</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267493">
                <a:tc>
                  <a:txBody>
                    <a:bodyPr/>
                    <a:lstStyle/>
                    <a:p>
                      <a:pPr marL="66675" marR="66675" algn="just">
                        <a:lnSpc>
                          <a:spcPts val="1200"/>
                        </a:lnSpc>
                        <a:spcBef>
                          <a:spcPts val="120"/>
                        </a:spcBef>
                        <a:spcAft>
                          <a:spcPts val="120"/>
                        </a:spcAft>
                      </a:pPr>
                      <a:r>
                        <a:rPr lang="en-US" sz="1050" kern="100">
                          <a:effectLst/>
                        </a:rPr>
                        <a:t>18</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just">
                        <a:lnSpc>
                          <a:spcPts val="1200"/>
                        </a:lnSpc>
                        <a:spcBef>
                          <a:spcPts val="120"/>
                        </a:spcBef>
                        <a:spcAft>
                          <a:spcPts val="120"/>
                        </a:spcAft>
                      </a:pPr>
                      <a:r>
                        <a:rPr lang="zh-CN" sz="1050" kern="100">
                          <a:effectLst/>
                        </a:rPr>
                        <a:t>考试</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tc>
                <a:tc>
                  <a:txBody>
                    <a:bodyPr/>
                    <a:lstStyle/>
                    <a:p>
                      <a:pPr marL="66675" marR="66675" algn="ctr">
                        <a:lnSpc>
                          <a:spcPts val="1200"/>
                        </a:lnSpc>
                        <a:spcBef>
                          <a:spcPts val="120"/>
                        </a:spcBef>
                        <a:spcAft>
                          <a:spcPts val="12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marL="66675" marR="66675" algn="ctr">
                        <a:lnSpc>
                          <a:spcPts val="1200"/>
                        </a:lnSpc>
                        <a:spcBef>
                          <a:spcPts val="120"/>
                        </a:spcBef>
                        <a:spcAft>
                          <a:spcPts val="12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bl>
          </a:graphicData>
        </a:graphic>
      </p:graphicFrame>
      <p:sp>
        <p:nvSpPr>
          <p:cNvPr id="9" name="文本框 8"/>
          <p:cNvSpPr txBox="1"/>
          <p:nvPr/>
        </p:nvSpPr>
        <p:spPr>
          <a:xfrm>
            <a:off x="7904202" y="2132856"/>
            <a:ext cx="1107996" cy="461665"/>
          </a:xfrm>
          <a:prstGeom prst="rect">
            <a:avLst/>
          </a:prstGeom>
          <a:noFill/>
        </p:spPr>
        <p:txBody>
          <a:bodyPr wrap="none" rtlCol="0">
            <a:spAutoFit/>
          </a:bodyPr>
          <a:lstStyle/>
          <a:p>
            <a:r>
              <a:rPr lang="zh-CN" altLang="en-US" dirty="0" smtClean="0">
                <a:solidFill>
                  <a:schemeClr val="bg1"/>
                </a:solidFill>
              </a:rPr>
              <a:t>密码学</a:t>
            </a:r>
            <a:endParaRPr lang="zh-CN" altLang="en-US" dirty="0">
              <a:solidFill>
                <a:schemeClr val="bg1"/>
              </a:solidFill>
            </a:endParaRPr>
          </a:p>
        </p:txBody>
      </p:sp>
      <p:sp>
        <p:nvSpPr>
          <p:cNvPr id="10" name="文本框 9"/>
          <p:cNvSpPr txBox="1"/>
          <p:nvPr/>
        </p:nvSpPr>
        <p:spPr>
          <a:xfrm>
            <a:off x="7884368" y="3221598"/>
            <a:ext cx="1210588" cy="400110"/>
          </a:xfrm>
          <a:prstGeom prst="rect">
            <a:avLst/>
          </a:prstGeom>
          <a:noFill/>
        </p:spPr>
        <p:txBody>
          <a:bodyPr wrap="none" rtlCol="0">
            <a:spAutoFit/>
          </a:bodyPr>
          <a:lstStyle/>
          <a:p>
            <a:r>
              <a:rPr lang="zh-CN" altLang="en-US" sz="2000" dirty="0" smtClean="0">
                <a:solidFill>
                  <a:schemeClr val="bg1"/>
                </a:solidFill>
              </a:rPr>
              <a:t>网络安全</a:t>
            </a:r>
            <a:endParaRPr lang="zh-CN" altLang="en-US" sz="2000" dirty="0">
              <a:solidFill>
                <a:schemeClr val="bg1"/>
              </a:solidFill>
            </a:endParaRPr>
          </a:p>
        </p:txBody>
      </p:sp>
      <p:sp>
        <p:nvSpPr>
          <p:cNvPr id="11" name="文本框 10"/>
          <p:cNvSpPr txBox="1"/>
          <p:nvPr/>
        </p:nvSpPr>
        <p:spPr>
          <a:xfrm>
            <a:off x="7884368" y="4302957"/>
            <a:ext cx="1274708" cy="400110"/>
          </a:xfrm>
          <a:prstGeom prst="rect">
            <a:avLst/>
          </a:prstGeom>
          <a:noFill/>
        </p:spPr>
        <p:txBody>
          <a:bodyPr wrap="none" rtlCol="0">
            <a:spAutoFit/>
          </a:bodyPr>
          <a:lstStyle/>
          <a:p>
            <a:r>
              <a:rPr lang="zh-CN" altLang="en-US" sz="2000" dirty="0" smtClean="0">
                <a:solidFill>
                  <a:schemeClr val="bg1"/>
                </a:solidFill>
              </a:rPr>
              <a:t>应用安全 </a:t>
            </a:r>
            <a:endParaRPr lang="zh-CN" altLang="en-US" sz="2000" dirty="0">
              <a:solidFill>
                <a:schemeClr val="bg1"/>
              </a:solidFill>
            </a:endParaRPr>
          </a:p>
        </p:txBody>
      </p:sp>
      <p:sp>
        <p:nvSpPr>
          <p:cNvPr id="12" name="文本框 11"/>
          <p:cNvSpPr txBox="1"/>
          <p:nvPr/>
        </p:nvSpPr>
        <p:spPr>
          <a:xfrm>
            <a:off x="7838824" y="5384317"/>
            <a:ext cx="1210588" cy="400110"/>
          </a:xfrm>
          <a:prstGeom prst="rect">
            <a:avLst/>
          </a:prstGeom>
          <a:noFill/>
        </p:spPr>
        <p:txBody>
          <a:bodyPr wrap="none" rtlCol="0">
            <a:spAutoFit/>
          </a:bodyPr>
          <a:lstStyle/>
          <a:p>
            <a:r>
              <a:rPr lang="zh-CN" altLang="en-US" sz="2000" dirty="0" smtClean="0">
                <a:solidFill>
                  <a:schemeClr val="bg1"/>
                </a:solidFill>
              </a:rPr>
              <a:t>内容安全</a:t>
            </a:r>
            <a:endParaRPr lang="zh-CN" altLang="en-US" sz="2000" dirty="0">
              <a:solidFill>
                <a:schemeClr val="bg1"/>
              </a:solidFill>
            </a:endParaRPr>
          </a:p>
        </p:txBody>
      </p:sp>
    </p:spTree>
    <p:extLst>
      <p:ext uri="{BB962C8B-B14F-4D97-AF65-F5344CB8AC3E}">
        <p14:creationId xmlns:p14="http://schemas.microsoft.com/office/powerpoint/2010/main" val="13397097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solidFill>
                  <a:srgbClr val="FFFF00"/>
                </a:solidFill>
              </a:rPr>
              <a:t>参考书</a:t>
            </a:r>
            <a:endParaRPr lang="zh-CN" altLang="en-US" dirty="0">
              <a:solidFill>
                <a:srgbClr val="FFFF00"/>
              </a:solidFill>
            </a:endParaRPr>
          </a:p>
        </p:txBody>
      </p:sp>
      <p:pic>
        <p:nvPicPr>
          <p:cNvPr id="6" name="内容占位符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555" t="8222" r="2778" b="4722"/>
          <a:stretch/>
        </p:blipFill>
        <p:spPr>
          <a:xfrm>
            <a:off x="3199893" y="1974797"/>
            <a:ext cx="2520280" cy="3324572"/>
          </a:xfrm>
        </p:spPr>
      </p:pic>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104</a:t>
            </a:fld>
            <a:endParaRPr lang="en-US" altLang="zh-CN"/>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1640" b="24267"/>
          <a:stretch/>
        </p:blipFill>
        <p:spPr>
          <a:xfrm>
            <a:off x="5992350" y="2019747"/>
            <a:ext cx="2465850" cy="3252564"/>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b="3331"/>
          <a:stretch/>
        </p:blipFill>
        <p:spPr>
          <a:xfrm>
            <a:off x="271016" y="1988840"/>
            <a:ext cx="2625756" cy="3384376"/>
          </a:xfrm>
          <a:prstGeom prst="rect">
            <a:avLst/>
          </a:prstGeom>
        </p:spPr>
      </p:pic>
    </p:spTree>
    <p:extLst>
      <p:ext uri="{BB962C8B-B14F-4D97-AF65-F5344CB8AC3E}">
        <p14:creationId xmlns:p14="http://schemas.microsoft.com/office/powerpoint/2010/main" val="15884381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1"/>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47CA73F-4FDE-4CF5-8DEE-805C2C0CDAA6}" type="datetime1">
              <a:rPr lang="zh-CN" altLang="en-US" sz="1400" smtClean="0"/>
              <a:pPr>
                <a:spcBef>
                  <a:spcPct val="0"/>
                </a:spcBef>
                <a:buFontTx/>
                <a:buNone/>
              </a:pPr>
              <a:t>2017/9/24</a:t>
            </a:fld>
            <a:endParaRPr lang="en-US" altLang="zh-CN" sz="1400" smtClean="0"/>
          </a:p>
        </p:txBody>
      </p:sp>
      <p:sp>
        <p:nvSpPr>
          <p:cNvPr id="90115" name="灯片编号占位符 3"/>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E3FB6BB-F2AD-43B2-AD59-5CA147E245DF}" type="slidenum">
              <a:rPr lang="en-US" altLang="zh-CN" sz="1400"/>
              <a:pPr>
                <a:spcBef>
                  <a:spcPct val="0"/>
                </a:spcBef>
                <a:buFontTx/>
                <a:buNone/>
              </a:pPr>
              <a:t>105</a:t>
            </a:fld>
            <a:endParaRPr lang="en-US" altLang="zh-CN" sz="1400"/>
          </a:p>
        </p:txBody>
      </p:sp>
      <p:sp>
        <p:nvSpPr>
          <p:cNvPr id="90116" name="TextBox 2"/>
          <p:cNvSpPr txBox="1">
            <a:spLocks noChangeArrowheads="1"/>
          </p:cNvSpPr>
          <p:nvPr/>
        </p:nvSpPr>
        <p:spPr bwMode="auto">
          <a:xfrm>
            <a:off x="3275856" y="2348880"/>
            <a:ext cx="2749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4000">
                <a:solidFill>
                  <a:srgbClr val="FFFF00"/>
                </a:solidFill>
              </a:rPr>
              <a:t>谢        谢！</a:t>
            </a:r>
          </a:p>
        </p:txBody>
      </p:sp>
      <p:sp>
        <p:nvSpPr>
          <p:cNvPr id="2" name="文本框 1"/>
          <p:cNvSpPr txBox="1"/>
          <p:nvPr/>
        </p:nvSpPr>
        <p:spPr>
          <a:xfrm>
            <a:off x="827584" y="4581128"/>
            <a:ext cx="4719562" cy="461665"/>
          </a:xfrm>
          <a:prstGeom prst="rect">
            <a:avLst/>
          </a:prstGeom>
          <a:noFill/>
        </p:spPr>
        <p:txBody>
          <a:bodyPr wrap="none" rtlCol="0">
            <a:spAutoFit/>
          </a:bodyPr>
          <a:lstStyle/>
          <a:p>
            <a:r>
              <a:rPr lang="zh-CN" altLang="en-US" dirty="0" smtClean="0">
                <a:solidFill>
                  <a:schemeClr val="bg1"/>
                </a:solidFill>
              </a:rPr>
              <a:t>课件地址：</a:t>
            </a:r>
            <a:r>
              <a:rPr lang="en-US" altLang="zh-CN" dirty="0" smtClean="0">
                <a:solidFill>
                  <a:schemeClr val="bg1"/>
                </a:solidFill>
              </a:rPr>
              <a:t>http://infosec.seu.edu.cn</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乌克兰电力系统停电</a:t>
            </a:r>
            <a:endParaRPr lang="zh-CN" altLang="en-US" dirty="0">
              <a:solidFill>
                <a:schemeClr val="bg1"/>
              </a:solidFill>
            </a:endParaRP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894915"/>
            <a:ext cx="4048733" cy="2449484"/>
          </a:xfrm>
        </p:spPr>
      </p:pic>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dirty="0"/>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11</a:t>
            </a:fld>
            <a:endParaRPr lang="en-US" altLang="zh-CN"/>
          </a:p>
        </p:txBody>
      </p:sp>
      <p:sp>
        <p:nvSpPr>
          <p:cNvPr id="7" name="矩形 6"/>
          <p:cNvSpPr/>
          <p:nvPr/>
        </p:nvSpPr>
        <p:spPr>
          <a:xfrm>
            <a:off x="4427984" y="2322016"/>
            <a:ext cx="4572000" cy="4154984"/>
          </a:xfrm>
          <a:prstGeom prst="rect">
            <a:avLst/>
          </a:prstGeom>
        </p:spPr>
        <p:txBody>
          <a:bodyPr>
            <a:spAutoFit/>
          </a:bodyPr>
          <a:lstStyle/>
          <a:p>
            <a:pPr marL="342900" indent="-342900" algn="just">
              <a:buFont typeface="Arial" panose="020B0604020202020204" pitchFamily="34" charset="0"/>
              <a:buChar char="•"/>
            </a:pPr>
            <a:r>
              <a:rPr lang="en-US" altLang="zh-CN" dirty="0">
                <a:solidFill>
                  <a:srgbClr val="FFFF00"/>
                </a:solidFill>
                <a:latin typeface="微软雅黑" panose="020B0503020204020204" pitchFamily="34" charset="-122"/>
                <a:ea typeface="微软雅黑" panose="020B0503020204020204" pitchFamily="34" charset="-122"/>
              </a:rPr>
              <a:t>2015 </a:t>
            </a:r>
            <a:r>
              <a:rPr lang="zh-CN" altLang="en-US" dirty="0">
                <a:solidFill>
                  <a:srgbClr val="FFFF00"/>
                </a:solidFill>
                <a:latin typeface="微软雅黑" panose="020B0503020204020204" pitchFamily="34" charset="-122"/>
                <a:ea typeface="微软雅黑" panose="020B0503020204020204" pitchFamily="34" charset="-122"/>
              </a:rPr>
              <a:t>年 </a:t>
            </a:r>
            <a:r>
              <a:rPr lang="en-US" altLang="zh-CN" dirty="0">
                <a:solidFill>
                  <a:srgbClr val="FFFF00"/>
                </a:solidFill>
                <a:latin typeface="微软雅黑" panose="020B0503020204020204" pitchFamily="34" charset="-122"/>
                <a:ea typeface="微软雅黑" panose="020B0503020204020204" pitchFamily="34" charset="-122"/>
              </a:rPr>
              <a:t>12 </a:t>
            </a:r>
            <a:r>
              <a:rPr lang="zh-CN" altLang="en-US" dirty="0">
                <a:solidFill>
                  <a:srgbClr val="FFFF00"/>
                </a:solidFill>
                <a:latin typeface="微软雅黑" panose="020B0503020204020204" pitchFamily="34" charset="-122"/>
                <a:ea typeface="微软雅黑" panose="020B0503020204020204" pitchFamily="34" charset="-122"/>
              </a:rPr>
              <a:t>月 </a:t>
            </a:r>
            <a:r>
              <a:rPr lang="en-US" altLang="zh-CN" dirty="0">
                <a:solidFill>
                  <a:srgbClr val="FFFF00"/>
                </a:solidFill>
                <a:latin typeface="微软雅黑" panose="020B0503020204020204" pitchFamily="34" charset="-122"/>
                <a:ea typeface="微软雅黑" panose="020B0503020204020204" pitchFamily="34" charset="-122"/>
              </a:rPr>
              <a:t>23 </a:t>
            </a:r>
            <a:r>
              <a:rPr lang="zh-CN" altLang="en-US" dirty="0">
                <a:solidFill>
                  <a:srgbClr val="FFFF00"/>
                </a:solidFill>
                <a:latin typeface="微软雅黑" panose="020B0503020204020204" pitchFamily="34" charset="-122"/>
                <a:ea typeface="微软雅黑" panose="020B0503020204020204" pitchFamily="34" charset="-122"/>
              </a:rPr>
              <a:t>日，乌克兰电力网络受到黑客攻击，导致伊万诺</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弗兰科夫斯克州数十万户大</a:t>
            </a:r>
            <a:r>
              <a:rPr lang="zh-CN" altLang="en-US" dirty="0" smtClean="0">
                <a:solidFill>
                  <a:srgbClr val="FFFF00"/>
                </a:solidFill>
                <a:latin typeface="微软雅黑" panose="020B0503020204020204" pitchFamily="34" charset="-122"/>
                <a:ea typeface="微软雅黑" panose="020B0503020204020204" pitchFamily="34" charset="-122"/>
              </a:rPr>
              <a:t>停电；</a:t>
            </a:r>
            <a:endParaRPr lang="en-US" altLang="zh-CN" dirty="0" smtClean="0">
              <a:solidFill>
                <a:srgbClr val="FFFF00"/>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r>
              <a:rPr lang="en-US" altLang="zh-CN" dirty="0" smtClean="0">
                <a:solidFill>
                  <a:srgbClr val="FFFF00"/>
                </a:solidFill>
                <a:latin typeface="微软雅黑" panose="020B0503020204020204" pitchFamily="34" charset="-122"/>
                <a:ea typeface="微软雅黑" panose="020B0503020204020204" pitchFamily="34" charset="-122"/>
              </a:rPr>
              <a:t>1 </a:t>
            </a:r>
            <a:r>
              <a:rPr lang="zh-CN" altLang="en-US" dirty="0">
                <a:solidFill>
                  <a:srgbClr val="FFFF00"/>
                </a:solidFill>
                <a:latin typeface="微软雅黑" panose="020B0503020204020204" pitchFamily="34" charset="-122"/>
                <a:ea typeface="微软雅黑" panose="020B0503020204020204" pitchFamily="34" charset="-122"/>
              </a:rPr>
              <a:t>个月后，安全专家表示，证实这起停电是遭到黑客以恶意软件攻击电网所</a:t>
            </a:r>
            <a:r>
              <a:rPr lang="zh-CN" altLang="en-US" dirty="0" smtClean="0">
                <a:solidFill>
                  <a:srgbClr val="FFFF00"/>
                </a:solidFill>
                <a:latin typeface="微软雅黑" panose="020B0503020204020204" pitchFamily="34" charset="-122"/>
                <a:ea typeface="微软雅黑" panose="020B0503020204020204" pitchFamily="34" charset="-122"/>
              </a:rPr>
              <a:t>造成；</a:t>
            </a:r>
            <a:endParaRPr lang="en-US" altLang="zh-CN" dirty="0" smtClean="0">
              <a:solidFill>
                <a:srgbClr val="FFFF00"/>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r>
              <a:rPr lang="en-US" altLang="zh-CN" dirty="0" smtClean="0">
                <a:solidFill>
                  <a:srgbClr val="FFFF00"/>
                </a:solidFill>
                <a:latin typeface="微软雅黑" panose="020B0503020204020204" pitchFamily="34" charset="-122"/>
                <a:ea typeface="微软雅黑" panose="020B0503020204020204" pitchFamily="34" charset="-122"/>
              </a:rPr>
              <a:t>2016 </a:t>
            </a:r>
            <a:r>
              <a:rPr lang="zh-CN" altLang="en-US" dirty="0">
                <a:solidFill>
                  <a:srgbClr val="FFFF00"/>
                </a:solidFill>
                <a:latin typeface="微软雅黑" panose="020B0503020204020204" pitchFamily="34" charset="-122"/>
                <a:ea typeface="微软雅黑" panose="020B0503020204020204" pitchFamily="34" charset="-122"/>
              </a:rPr>
              <a:t>年 </a:t>
            </a:r>
            <a:r>
              <a:rPr lang="en-US" altLang="zh-CN" dirty="0">
                <a:solidFill>
                  <a:srgbClr val="FFFF00"/>
                </a:solidFill>
                <a:latin typeface="微软雅黑" panose="020B0503020204020204" pitchFamily="34" charset="-122"/>
                <a:ea typeface="微软雅黑" panose="020B0503020204020204" pitchFamily="34" charset="-122"/>
              </a:rPr>
              <a:t>1 </a:t>
            </a:r>
            <a:r>
              <a:rPr lang="zh-CN" altLang="en-US" dirty="0">
                <a:solidFill>
                  <a:srgbClr val="FFFF00"/>
                </a:solidFill>
                <a:latin typeface="微软雅黑" panose="020B0503020204020204" pitchFamily="34" charset="-122"/>
                <a:ea typeface="微软雅黑" panose="020B0503020204020204" pitchFamily="34" charset="-122"/>
              </a:rPr>
              <a:t>月 </a:t>
            </a:r>
            <a:r>
              <a:rPr lang="en-US" altLang="zh-CN" dirty="0">
                <a:solidFill>
                  <a:srgbClr val="FFFF00"/>
                </a:solidFill>
                <a:latin typeface="微软雅黑" panose="020B0503020204020204" pitchFamily="34" charset="-122"/>
                <a:ea typeface="微软雅黑" panose="020B0503020204020204" pitchFamily="34" charset="-122"/>
              </a:rPr>
              <a:t>4 </a:t>
            </a:r>
            <a:r>
              <a:rPr lang="zh-CN" altLang="en-US" dirty="0">
                <a:solidFill>
                  <a:srgbClr val="FFFF00"/>
                </a:solidFill>
                <a:latin typeface="微软雅黑" panose="020B0503020204020204" pitchFamily="34" charset="-122"/>
                <a:ea typeface="微软雅黑" panose="020B0503020204020204" pitchFamily="34" charset="-122"/>
              </a:rPr>
              <a:t>日时，安全公司 </a:t>
            </a:r>
            <a:r>
              <a:rPr lang="en-US" altLang="zh-CN" dirty="0" err="1">
                <a:solidFill>
                  <a:srgbClr val="FFFF00"/>
                </a:solidFill>
                <a:latin typeface="微软雅黑" panose="020B0503020204020204" pitchFamily="34" charset="-122"/>
                <a:ea typeface="微软雅黑" panose="020B0503020204020204" pitchFamily="34" charset="-122"/>
              </a:rPr>
              <a:t>iSight</a:t>
            </a:r>
            <a:r>
              <a:rPr lang="en-US" altLang="zh-CN" dirty="0">
                <a:solidFill>
                  <a:srgbClr val="FFFF00"/>
                </a:solidFill>
                <a:latin typeface="微软雅黑" panose="020B0503020204020204" pitchFamily="34" charset="-122"/>
                <a:ea typeface="微软雅黑" panose="020B0503020204020204" pitchFamily="34" charset="-122"/>
              </a:rPr>
              <a:t> Partners </a:t>
            </a:r>
            <a:r>
              <a:rPr lang="zh-CN" altLang="en-US" dirty="0">
                <a:solidFill>
                  <a:srgbClr val="FFFF00"/>
                </a:solidFill>
                <a:latin typeface="微软雅黑" panose="020B0503020204020204" pitchFamily="34" charset="-122"/>
                <a:ea typeface="微软雅黑" panose="020B0503020204020204" pitchFamily="34" charset="-122"/>
              </a:rPr>
              <a:t>宣布已经取得用来造成该起大停电的恶意程序</a:t>
            </a:r>
            <a:r>
              <a:rPr lang="zh-CN" altLang="en-US" dirty="0" smtClean="0">
                <a:solidFill>
                  <a:srgbClr val="FFFF00"/>
                </a:solidFill>
                <a:latin typeface="微软雅黑" panose="020B0503020204020204" pitchFamily="34" charset="-122"/>
                <a:ea typeface="微软雅黑" panose="020B0503020204020204" pitchFamily="34" charset="-122"/>
              </a:rPr>
              <a:t>码。</a:t>
            </a:r>
            <a:endParaRPr lang="zh-CN" altLang="en-US" dirty="0">
              <a:solidFill>
                <a:srgbClr val="FFFF00"/>
              </a:solidFill>
            </a:endParaRPr>
          </a:p>
        </p:txBody>
      </p:sp>
      <p:sp>
        <p:nvSpPr>
          <p:cNvPr id="9" name="矩形 8"/>
          <p:cNvSpPr/>
          <p:nvPr/>
        </p:nvSpPr>
        <p:spPr>
          <a:xfrm>
            <a:off x="196039" y="4888127"/>
            <a:ext cx="4231945" cy="1200329"/>
          </a:xfrm>
          <a:prstGeom prst="rect">
            <a:avLst/>
          </a:prstGeom>
        </p:spPr>
        <p:txBody>
          <a:bodyPr wrap="square">
            <a:spAutoFit/>
          </a:bodyPr>
          <a:lstStyle/>
          <a:p>
            <a:pPr marL="342900" indent="-342900" algn="just">
              <a:buFont typeface="Arial" panose="020B0604020202020204" pitchFamily="34" charset="0"/>
              <a:buChar char="•"/>
            </a:pPr>
            <a:r>
              <a:rPr lang="zh-CN" altLang="en-US" sz="1800" b="1" dirty="0">
                <a:solidFill>
                  <a:srgbClr val="FFC000"/>
                </a:solidFill>
                <a:latin typeface="华文仿宋" panose="02010600040101010101" pitchFamily="2" charset="-122"/>
                <a:ea typeface="华文仿宋" panose="02010600040101010101" pitchFamily="2" charset="-122"/>
              </a:rPr>
              <a:t>来自杀毒软件提供商</a:t>
            </a:r>
            <a:r>
              <a:rPr lang="en-US" altLang="zh-CN" sz="1800" b="1" dirty="0">
                <a:solidFill>
                  <a:srgbClr val="FFC000"/>
                </a:solidFill>
                <a:latin typeface="华文仿宋" panose="02010600040101010101" pitchFamily="2" charset="-122"/>
                <a:ea typeface="华文仿宋" panose="02010600040101010101" pitchFamily="2" charset="-122"/>
              </a:rPr>
              <a:t>ESET </a:t>
            </a:r>
            <a:r>
              <a:rPr lang="zh-CN" altLang="en-US" sz="1800" b="1" dirty="0">
                <a:solidFill>
                  <a:srgbClr val="FFC000"/>
                </a:solidFill>
                <a:latin typeface="华文仿宋" panose="02010600040101010101" pitchFamily="2" charset="-122"/>
                <a:ea typeface="华文仿宋" panose="02010600040101010101" pitchFamily="2" charset="-122"/>
              </a:rPr>
              <a:t>公司的研究人员已经证实，乌克兰电力部门</a:t>
            </a:r>
            <a:r>
              <a:rPr lang="zh-CN" altLang="en-US" sz="1800" b="1" dirty="0" smtClean="0">
                <a:solidFill>
                  <a:srgbClr val="FFC000"/>
                </a:solidFill>
                <a:latin typeface="华文仿宋" panose="02010600040101010101" pitchFamily="2" charset="-122"/>
                <a:ea typeface="华文仿宋" panose="02010600040101010101" pitchFamily="2" charset="-122"/>
              </a:rPr>
              <a:t>所感染</a:t>
            </a:r>
            <a:r>
              <a:rPr lang="zh-CN" altLang="en-US" sz="1800" b="1" dirty="0">
                <a:solidFill>
                  <a:srgbClr val="FFC000"/>
                </a:solidFill>
                <a:latin typeface="华文仿宋" panose="02010600040101010101" pitchFamily="2" charset="-122"/>
                <a:ea typeface="华文仿宋" panose="02010600040101010101" pitchFamily="2" charset="-122"/>
              </a:rPr>
              <a:t>的是一款名</a:t>
            </a:r>
            <a:r>
              <a:rPr lang="zh-CN" altLang="en-US" sz="1800" b="1" dirty="0" smtClean="0">
                <a:solidFill>
                  <a:srgbClr val="FFC000"/>
                </a:solidFill>
                <a:latin typeface="华文仿宋" panose="02010600040101010101" pitchFamily="2" charset="-122"/>
                <a:ea typeface="华文仿宋" panose="02010600040101010101" pitchFamily="2" charset="-122"/>
              </a:rPr>
              <a:t>为“</a:t>
            </a:r>
            <a:r>
              <a:rPr lang="en-US" altLang="zh-CN" sz="1800" b="1" dirty="0" err="1" smtClean="0">
                <a:solidFill>
                  <a:srgbClr val="FFC000"/>
                </a:solidFill>
                <a:latin typeface="华文仿宋" panose="02010600040101010101" pitchFamily="2" charset="-122"/>
                <a:ea typeface="华文仿宋" panose="02010600040101010101" pitchFamily="2" charset="-122"/>
              </a:rPr>
              <a:t>BlackEnergy</a:t>
            </a:r>
            <a:r>
              <a:rPr lang="zh-CN" altLang="en-US" sz="1800" b="1" dirty="0">
                <a:solidFill>
                  <a:srgbClr val="FFC000"/>
                </a:solidFill>
                <a:latin typeface="华文仿宋" panose="02010600040101010101" pitchFamily="2" charset="-122"/>
                <a:ea typeface="华文仿宋" panose="02010600040101010101" pitchFamily="2" charset="-122"/>
              </a:rPr>
              <a:t>（黑暗力量）”的恶意软件，</a:t>
            </a:r>
          </a:p>
        </p:txBody>
      </p:sp>
    </p:spTree>
    <p:extLst>
      <p:ext uri="{BB962C8B-B14F-4D97-AF65-F5344CB8AC3E}">
        <p14:creationId xmlns:p14="http://schemas.microsoft.com/office/powerpoint/2010/main" val="197336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71046"/>
            <a:ext cx="7772400" cy="1143000"/>
          </a:xfrm>
        </p:spPr>
        <p:txBody>
          <a:bodyPr/>
          <a:lstStyle/>
          <a:p>
            <a:r>
              <a:rPr lang="zh-CN" altLang="en-US" dirty="0" smtClean="0">
                <a:solidFill>
                  <a:schemeClr val="bg1"/>
                </a:solidFill>
              </a:rPr>
              <a:t>网络谣言</a:t>
            </a:r>
            <a:endParaRPr lang="zh-CN" altLang="en-US" dirty="0">
              <a:solidFill>
                <a:schemeClr val="bg1"/>
              </a:solidFill>
            </a:endParaRPr>
          </a:p>
        </p:txBody>
      </p:sp>
      <p:sp>
        <p:nvSpPr>
          <p:cNvPr id="3" name="内容占位符 2"/>
          <p:cNvSpPr>
            <a:spLocks noGrp="1"/>
          </p:cNvSpPr>
          <p:nvPr>
            <p:ph idx="1"/>
          </p:nvPr>
        </p:nvSpPr>
        <p:spPr>
          <a:xfrm>
            <a:off x="107504" y="1844824"/>
            <a:ext cx="6696744" cy="4403576"/>
          </a:xfrm>
        </p:spPr>
        <p:txBody>
          <a:bodyPr/>
          <a:lstStyle/>
          <a:p>
            <a:pPr algn="just"/>
            <a:r>
              <a:rPr lang="zh-CN" altLang="en-US" sz="2000" dirty="0">
                <a:solidFill>
                  <a:srgbClr val="FFFF00"/>
                </a:solidFill>
              </a:rPr>
              <a:t>“告诉家人、同学、朋友暂时别吃橘子</a:t>
            </a:r>
            <a:r>
              <a:rPr lang="en-US" altLang="zh-CN" sz="2000" dirty="0">
                <a:solidFill>
                  <a:srgbClr val="FFFF00"/>
                </a:solidFill>
              </a:rPr>
              <a:t>!</a:t>
            </a:r>
            <a:r>
              <a:rPr lang="zh-CN" altLang="en-US" sz="2000" dirty="0">
                <a:solidFill>
                  <a:srgbClr val="FFFF00"/>
                </a:solidFill>
              </a:rPr>
              <a:t>今年广元的橘子在剥了皮后的白须上发现小蛆状的病虫。四川埋了一大批，还撒了石灰</a:t>
            </a:r>
            <a:r>
              <a:rPr lang="en-US" altLang="zh-CN" sz="2000" dirty="0">
                <a:solidFill>
                  <a:srgbClr val="FFFF00"/>
                </a:solidFill>
              </a:rPr>
              <a:t>……”2008</a:t>
            </a:r>
            <a:r>
              <a:rPr lang="zh-CN" altLang="en-US" sz="2000" dirty="0">
                <a:solidFill>
                  <a:srgbClr val="FFFF00"/>
                </a:solidFill>
              </a:rPr>
              <a:t>年的一条短信这样说。从一部手机到另一部手机，这条短信不知道被转发了多少遍</a:t>
            </a:r>
            <a:r>
              <a:rPr lang="zh-CN" altLang="en-US" sz="2000" dirty="0" smtClean="0">
                <a:solidFill>
                  <a:srgbClr val="FFFF00"/>
                </a:solidFill>
              </a:rPr>
              <a:t>。</a:t>
            </a:r>
            <a:endParaRPr lang="en-US" altLang="zh-CN" sz="2000" dirty="0" smtClean="0">
              <a:solidFill>
                <a:srgbClr val="FFFF00"/>
              </a:solidFill>
            </a:endParaRPr>
          </a:p>
          <a:p>
            <a:pPr algn="just"/>
            <a:r>
              <a:rPr lang="zh-CN" altLang="en-US" sz="2000" dirty="0" smtClean="0">
                <a:solidFill>
                  <a:srgbClr val="FFFF00"/>
                </a:solidFill>
              </a:rPr>
              <a:t>自</a:t>
            </a:r>
            <a:r>
              <a:rPr lang="en-US" altLang="zh-CN" sz="2000" dirty="0">
                <a:solidFill>
                  <a:srgbClr val="FFFF00"/>
                </a:solidFill>
              </a:rPr>
              <a:t>2008</a:t>
            </a:r>
            <a:r>
              <a:rPr lang="zh-CN" altLang="en-US" sz="2000" dirty="0">
                <a:solidFill>
                  <a:srgbClr val="FFFF00"/>
                </a:solidFill>
              </a:rPr>
              <a:t>年</a:t>
            </a:r>
            <a:r>
              <a:rPr lang="en-US" altLang="zh-CN" sz="2000" dirty="0">
                <a:solidFill>
                  <a:srgbClr val="FFFF00"/>
                </a:solidFill>
              </a:rPr>
              <a:t>10</a:t>
            </a:r>
            <a:r>
              <a:rPr lang="zh-CN" altLang="en-US" sz="2000" dirty="0">
                <a:solidFill>
                  <a:srgbClr val="FFFF00"/>
                </a:solidFill>
              </a:rPr>
              <a:t>月下旬起，它导致了一场危机：仅次于苹果的中国第二大水果柑橘</a:t>
            </a:r>
            <a:r>
              <a:rPr lang="en-US" altLang="zh-CN" sz="2000" dirty="0">
                <a:solidFill>
                  <a:srgbClr val="FFFF00"/>
                </a:solidFill>
              </a:rPr>
              <a:t>--</a:t>
            </a:r>
            <a:r>
              <a:rPr lang="zh-CN" altLang="en-US" sz="2000" dirty="0">
                <a:solidFill>
                  <a:srgbClr val="FFFF00"/>
                </a:solidFill>
              </a:rPr>
              <a:t>严重滞销。在湖北省，大约七成柑橘无人问津，损失或达</a:t>
            </a:r>
            <a:r>
              <a:rPr lang="en-US" altLang="zh-CN" sz="2000" dirty="0">
                <a:solidFill>
                  <a:srgbClr val="FFFF00"/>
                </a:solidFill>
              </a:rPr>
              <a:t>15</a:t>
            </a:r>
            <a:r>
              <a:rPr lang="zh-CN" altLang="en-US" sz="2000" dirty="0">
                <a:solidFill>
                  <a:srgbClr val="FFFF00"/>
                </a:solidFill>
              </a:rPr>
              <a:t>亿元。在北京最大的新发地批发市场，商贩们开始贱卖橘子，</a:t>
            </a:r>
            <a:r>
              <a:rPr lang="en-US" altLang="zh-CN" sz="2000" dirty="0">
                <a:solidFill>
                  <a:srgbClr val="FFFF00"/>
                </a:solidFill>
              </a:rPr>
              <a:t>21</a:t>
            </a:r>
            <a:r>
              <a:rPr lang="zh-CN" altLang="en-US" sz="2000" dirty="0">
                <a:solidFill>
                  <a:srgbClr val="FFFF00"/>
                </a:solidFill>
              </a:rPr>
              <a:t>日还卖每斤</a:t>
            </a:r>
            <a:r>
              <a:rPr lang="en-US" altLang="zh-CN" sz="2000" dirty="0">
                <a:solidFill>
                  <a:srgbClr val="FFFF00"/>
                </a:solidFill>
              </a:rPr>
              <a:t>0.8</a:t>
            </a:r>
            <a:r>
              <a:rPr lang="zh-CN" altLang="en-US" sz="2000" dirty="0">
                <a:solidFill>
                  <a:srgbClr val="FFFF00"/>
                </a:solidFill>
              </a:rPr>
              <a:t>元</a:t>
            </a:r>
            <a:r>
              <a:rPr lang="en-US" altLang="zh-CN" sz="2000" dirty="0">
                <a:solidFill>
                  <a:srgbClr val="FFFF00"/>
                </a:solidFill>
              </a:rPr>
              <a:t>-1</a:t>
            </a:r>
            <a:r>
              <a:rPr lang="zh-CN" altLang="en-US" sz="2000" dirty="0">
                <a:solidFill>
                  <a:srgbClr val="FFFF00"/>
                </a:solidFill>
              </a:rPr>
              <a:t>元，次日价格只剩一半。山东济南，有商贩为了证明自己的橘子无虫，一天要吃</a:t>
            </a:r>
            <a:r>
              <a:rPr lang="en-US" altLang="zh-CN" sz="2000" dirty="0">
                <a:solidFill>
                  <a:srgbClr val="FFFF00"/>
                </a:solidFill>
              </a:rPr>
              <a:t>6</a:t>
            </a:r>
            <a:r>
              <a:rPr lang="zh-CN" altLang="en-US" sz="2000" dirty="0">
                <a:solidFill>
                  <a:srgbClr val="FFFF00"/>
                </a:solidFill>
              </a:rPr>
              <a:t>至</a:t>
            </a:r>
            <a:r>
              <a:rPr lang="en-US" altLang="zh-CN" sz="2000" dirty="0">
                <a:solidFill>
                  <a:srgbClr val="FFFF00"/>
                </a:solidFill>
              </a:rPr>
              <a:t>7</a:t>
            </a:r>
            <a:r>
              <a:rPr lang="zh-CN" altLang="en-US" sz="2000" dirty="0">
                <a:solidFill>
                  <a:srgbClr val="FFFF00"/>
                </a:solidFill>
              </a:rPr>
              <a:t>斤“示众”。</a:t>
            </a:r>
          </a:p>
          <a:p>
            <a:pPr algn="just"/>
            <a:r>
              <a:rPr lang="en-US" altLang="zh-CN" sz="2000" dirty="0">
                <a:solidFill>
                  <a:srgbClr val="FFFF00"/>
                </a:solidFill>
              </a:rPr>
              <a:t>10</a:t>
            </a:r>
            <a:r>
              <a:rPr lang="zh-CN" altLang="en-US" sz="2000" dirty="0">
                <a:solidFill>
                  <a:srgbClr val="FFFF00"/>
                </a:solidFill>
              </a:rPr>
              <a:t>月</a:t>
            </a:r>
            <a:r>
              <a:rPr lang="en-US" altLang="zh-CN" sz="2000" dirty="0">
                <a:solidFill>
                  <a:srgbClr val="FFFF00"/>
                </a:solidFill>
              </a:rPr>
              <a:t>21</a:t>
            </a:r>
            <a:r>
              <a:rPr lang="zh-CN" altLang="en-US" sz="2000" dirty="0">
                <a:solidFill>
                  <a:srgbClr val="FFFF00"/>
                </a:solidFill>
              </a:rPr>
              <a:t>日，当传言已经严重影响全国部分地区的橘子销售时，四川省农业厅对此事件首次召开新闻通气会，并表示，全省尚未发现新的疫情点，相关传言不实</a:t>
            </a:r>
            <a:r>
              <a:rPr lang="zh-CN" altLang="en-US" sz="2000" dirty="0" smtClean="0">
                <a:solidFill>
                  <a:srgbClr val="FFFF00"/>
                </a:solidFill>
              </a:rPr>
              <a:t>。</a:t>
            </a:r>
            <a:endParaRPr lang="zh-CN" altLang="en-US" sz="2000" dirty="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12</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4" y="2757378"/>
            <a:ext cx="2095500" cy="2095500"/>
          </a:xfrm>
          <a:prstGeom prst="rect">
            <a:avLst/>
          </a:prstGeom>
        </p:spPr>
      </p:pic>
    </p:spTree>
    <p:extLst>
      <p:ext uri="{BB962C8B-B14F-4D97-AF65-F5344CB8AC3E}">
        <p14:creationId xmlns:p14="http://schemas.microsoft.com/office/powerpoint/2010/main" val="17183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网络安全观</a:t>
            </a:r>
            <a:endParaRPr lang="zh-CN" altLang="en-US" dirty="0">
              <a:solidFill>
                <a:schemeClr val="bg1"/>
              </a:solidFill>
            </a:endParaRP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916832"/>
            <a:ext cx="3991535" cy="2997056"/>
          </a:xfrm>
        </p:spPr>
      </p:pic>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13</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595" y="4509120"/>
            <a:ext cx="4581525" cy="2095500"/>
          </a:xfrm>
          <a:prstGeom prst="rect">
            <a:avLst/>
          </a:prstGeom>
        </p:spPr>
      </p:pic>
    </p:spTree>
    <p:extLst>
      <p:ext uri="{BB962C8B-B14F-4D97-AF65-F5344CB8AC3E}">
        <p14:creationId xmlns:p14="http://schemas.microsoft.com/office/powerpoint/2010/main" val="3444553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六部委联合发文</a:t>
            </a:r>
            <a:endParaRPr lang="zh-CN" altLang="en-US" dirty="0">
              <a:solidFill>
                <a:schemeClr val="bg1"/>
              </a:solidFill>
            </a:endParaRPr>
          </a:p>
        </p:txBody>
      </p:sp>
      <p:sp>
        <p:nvSpPr>
          <p:cNvPr id="3" name="内容占位符 2"/>
          <p:cNvSpPr>
            <a:spLocks noGrp="1"/>
          </p:cNvSpPr>
          <p:nvPr>
            <p:ph idx="1"/>
          </p:nvPr>
        </p:nvSpPr>
        <p:spPr>
          <a:xfrm>
            <a:off x="827584" y="2132856"/>
            <a:ext cx="7772400" cy="3752056"/>
          </a:xfrm>
        </p:spPr>
        <p:txBody>
          <a:bodyPr/>
          <a:lstStyle/>
          <a:p>
            <a:r>
              <a:rPr lang="zh-CN" altLang="en-US" sz="2400" b="1" dirty="0" smtClean="0">
                <a:solidFill>
                  <a:srgbClr val="FFFF00"/>
                </a:solidFill>
              </a:rPr>
              <a:t>加快</a:t>
            </a:r>
            <a:r>
              <a:rPr lang="zh-CN" altLang="en-US" sz="2400" b="1" dirty="0">
                <a:solidFill>
                  <a:srgbClr val="FFFF00"/>
                </a:solidFill>
              </a:rPr>
              <a:t>网络安全学科专业和院系建设</a:t>
            </a:r>
            <a:r>
              <a:rPr lang="zh-CN" altLang="en-US" sz="2400" b="1" dirty="0" smtClean="0">
                <a:solidFill>
                  <a:srgbClr val="FFFF00"/>
                </a:solidFill>
              </a:rPr>
              <a:t>。</a:t>
            </a:r>
            <a:endParaRPr lang="en-US" altLang="zh-CN" sz="2400" b="1" dirty="0" smtClean="0">
              <a:solidFill>
                <a:srgbClr val="FFFF00"/>
              </a:solidFill>
            </a:endParaRPr>
          </a:p>
          <a:p>
            <a:r>
              <a:rPr lang="zh-CN" altLang="en-US" sz="2400" b="1" dirty="0" smtClean="0">
                <a:solidFill>
                  <a:srgbClr val="FFFF00"/>
                </a:solidFill>
              </a:rPr>
              <a:t>创新</a:t>
            </a:r>
            <a:r>
              <a:rPr lang="zh-CN" altLang="en-US" sz="2400" b="1" dirty="0">
                <a:solidFill>
                  <a:srgbClr val="FFFF00"/>
                </a:solidFill>
              </a:rPr>
              <a:t>网络安全人才培养机制</a:t>
            </a:r>
            <a:r>
              <a:rPr lang="zh-CN" altLang="en-US" sz="2400" b="1" dirty="0" smtClean="0">
                <a:solidFill>
                  <a:srgbClr val="FFFF00"/>
                </a:solidFill>
              </a:rPr>
              <a:t>。</a:t>
            </a:r>
            <a:endParaRPr lang="zh-CN" altLang="en-US" sz="2400" dirty="0">
              <a:solidFill>
                <a:srgbClr val="FFFF00"/>
              </a:solidFill>
            </a:endParaRPr>
          </a:p>
          <a:p>
            <a:r>
              <a:rPr lang="zh-CN" altLang="en-US" sz="2400" b="1" dirty="0" smtClean="0">
                <a:solidFill>
                  <a:srgbClr val="FFFF00"/>
                </a:solidFill>
              </a:rPr>
              <a:t>加强</a:t>
            </a:r>
            <a:r>
              <a:rPr lang="zh-CN" altLang="en-US" sz="2400" b="1" dirty="0">
                <a:solidFill>
                  <a:srgbClr val="FFFF00"/>
                </a:solidFill>
              </a:rPr>
              <a:t>网络安全教材建设</a:t>
            </a:r>
            <a:r>
              <a:rPr lang="zh-CN" altLang="en-US" sz="2400" b="1" dirty="0" smtClean="0">
                <a:solidFill>
                  <a:srgbClr val="FFFF00"/>
                </a:solidFill>
              </a:rPr>
              <a:t>。</a:t>
            </a:r>
            <a:endParaRPr lang="zh-CN" altLang="en-US" sz="2400" dirty="0">
              <a:solidFill>
                <a:srgbClr val="FFFF00"/>
              </a:solidFill>
            </a:endParaRPr>
          </a:p>
          <a:p>
            <a:r>
              <a:rPr lang="zh-CN" altLang="en-US" sz="2400" b="1" dirty="0" smtClean="0">
                <a:solidFill>
                  <a:srgbClr val="FFFF00"/>
                </a:solidFill>
              </a:rPr>
              <a:t>强化</a:t>
            </a:r>
            <a:r>
              <a:rPr lang="zh-CN" altLang="en-US" sz="2400" b="1" dirty="0">
                <a:solidFill>
                  <a:srgbClr val="FFFF00"/>
                </a:solidFill>
              </a:rPr>
              <a:t>网络安全师资队伍建设</a:t>
            </a:r>
            <a:r>
              <a:rPr lang="zh-CN" altLang="en-US" sz="2400" b="1" dirty="0" smtClean="0">
                <a:solidFill>
                  <a:srgbClr val="FFFF00"/>
                </a:solidFill>
              </a:rPr>
              <a:t>。</a:t>
            </a:r>
            <a:endParaRPr lang="zh-CN" altLang="en-US" sz="2400" dirty="0">
              <a:solidFill>
                <a:srgbClr val="FFFF00"/>
              </a:solidFill>
            </a:endParaRPr>
          </a:p>
          <a:p>
            <a:r>
              <a:rPr lang="zh-CN" altLang="en-US" sz="2400" b="1" dirty="0" smtClean="0">
                <a:solidFill>
                  <a:srgbClr val="FFFF00"/>
                </a:solidFill>
              </a:rPr>
              <a:t>推动</a:t>
            </a:r>
            <a:r>
              <a:rPr lang="zh-CN" altLang="en-US" sz="2400" b="1" dirty="0">
                <a:solidFill>
                  <a:srgbClr val="FFFF00"/>
                </a:solidFill>
              </a:rPr>
              <a:t>高等院校与行业企业合作育人、协同创新</a:t>
            </a:r>
            <a:r>
              <a:rPr lang="zh-CN" altLang="en-US" sz="2400" b="1" dirty="0" smtClean="0">
                <a:solidFill>
                  <a:srgbClr val="FFFF00"/>
                </a:solidFill>
              </a:rPr>
              <a:t>。</a:t>
            </a:r>
            <a:endParaRPr lang="zh-CN" altLang="en-US" sz="2400" dirty="0">
              <a:solidFill>
                <a:srgbClr val="FFFF00"/>
              </a:solidFill>
            </a:endParaRPr>
          </a:p>
          <a:p>
            <a:r>
              <a:rPr lang="zh-CN" altLang="en-US" sz="2400" b="1" dirty="0" smtClean="0">
                <a:solidFill>
                  <a:srgbClr val="FFFF00"/>
                </a:solidFill>
              </a:rPr>
              <a:t>加强</a:t>
            </a:r>
            <a:r>
              <a:rPr lang="zh-CN" altLang="en-US" sz="2400" b="1" dirty="0">
                <a:solidFill>
                  <a:srgbClr val="FFFF00"/>
                </a:solidFill>
              </a:rPr>
              <a:t>网络安全从业人员在职培训</a:t>
            </a:r>
            <a:r>
              <a:rPr lang="zh-CN" altLang="en-US" sz="2400" b="1" dirty="0" smtClean="0">
                <a:solidFill>
                  <a:srgbClr val="FFFF00"/>
                </a:solidFill>
              </a:rPr>
              <a:t>。</a:t>
            </a:r>
            <a:endParaRPr lang="zh-CN" altLang="en-US" sz="2400" dirty="0">
              <a:solidFill>
                <a:srgbClr val="FFFF00"/>
              </a:solidFill>
            </a:endParaRPr>
          </a:p>
          <a:p>
            <a:r>
              <a:rPr lang="zh-CN" altLang="en-US" sz="2400" b="1" dirty="0" smtClean="0">
                <a:solidFill>
                  <a:srgbClr val="FFFF00"/>
                </a:solidFill>
              </a:rPr>
              <a:t>加强</a:t>
            </a:r>
            <a:r>
              <a:rPr lang="zh-CN" altLang="en-US" sz="2400" b="1" dirty="0">
                <a:solidFill>
                  <a:srgbClr val="FFFF00"/>
                </a:solidFill>
              </a:rPr>
              <a:t>全民网络安全意识与技能培养</a:t>
            </a:r>
            <a:r>
              <a:rPr lang="zh-CN" altLang="en-US" sz="2400" b="1" dirty="0" smtClean="0">
                <a:solidFill>
                  <a:srgbClr val="FFFF00"/>
                </a:solidFill>
              </a:rPr>
              <a:t>。</a:t>
            </a:r>
            <a:endParaRPr lang="zh-CN" altLang="en-US" sz="2400" dirty="0">
              <a:solidFill>
                <a:srgbClr val="FFFF00"/>
              </a:solidFill>
            </a:endParaRPr>
          </a:p>
          <a:p>
            <a:r>
              <a:rPr lang="zh-CN" altLang="en-US" sz="2400" b="1" dirty="0" smtClean="0">
                <a:solidFill>
                  <a:srgbClr val="FFFF00"/>
                </a:solidFill>
              </a:rPr>
              <a:t>完善</a:t>
            </a:r>
            <a:r>
              <a:rPr lang="zh-CN" altLang="en-US" sz="2400" b="1" dirty="0">
                <a:solidFill>
                  <a:srgbClr val="FFFF00"/>
                </a:solidFill>
              </a:rPr>
              <a:t>网络安全人才培养配套措施</a:t>
            </a:r>
            <a:r>
              <a:rPr lang="zh-CN" altLang="en-US" sz="2400" b="1" dirty="0" smtClean="0">
                <a:solidFill>
                  <a:srgbClr val="FFFF00"/>
                </a:solidFill>
              </a:rPr>
              <a:t>。</a:t>
            </a:r>
            <a:endParaRPr lang="zh-CN" altLang="en-US" sz="2400" dirty="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14</a:t>
            </a:fld>
            <a:endParaRPr lang="en-US" altLang="zh-CN"/>
          </a:p>
        </p:txBody>
      </p:sp>
    </p:spTree>
    <p:extLst>
      <p:ext uri="{BB962C8B-B14F-4D97-AF65-F5344CB8AC3E}">
        <p14:creationId xmlns:p14="http://schemas.microsoft.com/office/powerpoint/2010/main" val="102815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2656"/>
            <a:ext cx="8062664" cy="1143000"/>
          </a:xfrm>
        </p:spPr>
        <p:txBody>
          <a:bodyPr/>
          <a:lstStyle/>
          <a:p>
            <a:r>
              <a:rPr lang="zh-CN" altLang="en-US" dirty="0" smtClean="0">
                <a:solidFill>
                  <a:srgbClr val="FFFF00"/>
                </a:solidFill>
              </a:rPr>
              <a:t>二、网络空间安全学科知识范畴</a:t>
            </a:r>
            <a:endParaRPr lang="zh-CN" altLang="en-US" dirty="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15</a:t>
            </a:fld>
            <a:endParaRPr lang="en-US" altLang="zh-CN"/>
          </a:p>
        </p:txBody>
      </p:sp>
      <p:pic>
        <p:nvPicPr>
          <p:cNvPr id="6" name="内容占位符 5"/>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53852" y="1752600"/>
            <a:ext cx="7126560" cy="4844752"/>
          </a:xfrm>
          <a:prstGeom prst="rect">
            <a:avLst/>
          </a:prstGeom>
          <a:solidFill>
            <a:schemeClr val="bg1"/>
          </a:solidFill>
          <a:ln>
            <a:noFill/>
          </a:ln>
        </p:spPr>
      </p:pic>
    </p:spTree>
    <p:extLst>
      <p:ext uri="{BB962C8B-B14F-4D97-AF65-F5344CB8AC3E}">
        <p14:creationId xmlns:p14="http://schemas.microsoft.com/office/powerpoint/2010/main" val="2633522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密码理论</a:t>
            </a:r>
            <a:endParaRPr lang="zh-CN" altLang="en-US" dirty="0">
              <a:solidFill>
                <a:schemeClr val="bg1"/>
              </a:solidFill>
            </a:endParaRPr>
          </a:p>
        </p:txBody>
      </p:sp>
      <p:sp>
        <p:nvSpPr>
          <p:cNvPr id="3" name="内容占位符 2"/>
          <p:cNvSpPr>
            <a:spLocks noGrp="1"/>
          </p:cNvSpPr>
          <p:nvPr>
            <p:ph idx="1"/>
          </p:nvPr>
        </p:nvSpPr>
        <p:spPr>
          <a:xfrm>
            <a:off x="685800" y="1981200"/>
            <a:ext cx="4678288" cy="3103984"/>
          </a:xfrm>
        </p:spPr>
        <p:txBody>
          <a:bodyPr/>
          <a:lstStyle/>
          <a:p>
            <a:r>
              <a:rPr lang="zh-CN" altLang="en-US" dirty="0" smtClean="0">
                <a:solidFill>
                  <a:srgbClr val="FFFF00"/>
                </a:solidFill>
              </a:rPr>
              <a:t>密码算法设计</a:t>
            </a:r>
            <a:endParaRPr lang="en-US" altLang="zh-CN" dirty="0" smtClean="0">
              <a:solidFill>
                <a:srgbClr val="FFFF00"/>
              </a:solidFill>
            </a:endParaRPr>
          </a:p>
          <a:p>
            <a:r>
              <a:rPr lang="zh-CN" altLang="en-US" dirty="0" smtClean="0">
                <a:solidFill>
                  <a:srgbClr val="FFFF00"/>
                </a:solidFill>
              </a:rPr>
              <a:t>密码算法安全性分析</a:t>
            </a:r>
            <a:endParaRPr lang="en-US" altLang="zh-CN" dirty="0" smtClean="0">
              <a:solidFill>
                <a:srgbClr val="FFFF00"/>
              </a:solidFill>
            </a:endParaRPr>
          </a:p>
          <a:p>
            <a:r>
              <a:rPr lang="zh-CN" altLang="en-US" dirty="0" smtClean="0">
                <a:solidFill>
                  <a:srgbClr val="FFFF00"/>
                </a:solidFill>
              </a:rPr>
              <a:t>密码破解</a:t>
            </a:r>
            <a:endParaRPr lang="en-US" altLang="zh-CN" dirty="0" smtClean="0">
              <a:solidFill>
                <a:srgbClr val="FFFF00"/>
              </a:solidFill>
            </a:endParaRPr>
          </a:p>
          <a:p>
            <a:r>
              <a:rPr lang="zh-CN" altLang="en-US" dirty="0" smtClean="0">
                <a:solidFill>
                  <a:srgbClr val="FFFF00"/>
                </a:solidFill>
              </a:rPr>
              <a:t>密码算法的工作模式</a:t>
            </a:r>
            <a:endParaRPr lang="en-US" altLang="zh-CN" dirty="0" smtClean="0">
              <a:solidFill>
                <a:srgbClr val="FFFF00"/>
              </a:solidFill>
            </a:endParaRPr>
          </a:p>
          <a:p>
            <a:r>
              <a:rPr lang="zh-CN" altLang="en-US" dirty="0" smtClean="0">
                <a:solidFill>
                  <a:srgbClr val="FFFF00"/>
                </a:solidFill>
              </a:rPr>
              <a:t>密钥的管理</a:t>
            </a:r>
            <a:endParaRPr lang="zh-CN" altLang="en-US" dirty="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16</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176" y="2132856"/>
            <a:ext cx="2160240" cy="2286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088" y="4906144"/>
            <a:ext cx="2742452" cy="1570856"/>
          </a:xfrm>
          <a:prstGeom prst="rect">
            <a:avLst/>
          </a:prstGeom>
        </p:spPr>
      </p:pic>
    </p:spTree>
    <p:extLst>
      <p:ext uri="{BB962C8B-B14F-4D97-AF65-F5344CB8AC3E}">
        <p14:creationId xmlns:p14="http://schemas.microsoft.com/office/powerpoint/2010/main" val="2684468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网络空间中的模式识别</a:t>
            </a:r>
            <a:endParaRPr lang="zh-CN" altLang="en-US" dirty="0">
              <a:solidFill>
                <a:schemeClr val="bg1"/>
              </a:solidFill>
            </a:endParaRPr>
          </a:p>
        </p:txBody>
      </p:sp>
      <p:sp>
        <p:nvSpPr>
          <p:cNvPr id="3" name="内容占位符 2"/>
          <p:cNvSpPr>
            <a:spLocks noGrp="1"/>
          </p:cNvSpPr>
          <p:nvPr>
            <p:ph idx="1"/>
          </p:nvPr>
        </p:nvSpPr>
        <p:spPr>
          <a:xfrm>
            <a:off x="771013" y="2235095"/>
            <a:ext cx="2806080" cy="2563688"/>
          </a:xfrm>
        </p:spPr>
        <p:txBody>
          <a:bodyPr/>
          <a:lstStyle/>
          <a:p>
            <a:r>
              <a:rPr lang="zh-CN" altLang="en-US" dirty="0" smtClean="0">
                <a:solidFill>
                  <a:srgbClr val="FFFF00"/>
                </a:solidFill>
              </a:rPr>
              <a:t>模式聚类</a:t>
            </a:r>
            <a:endParaRPr lang="en-US" altLang="zh-CN" dirty="0" smtClean="0">
              <a:solidFill>
                <a:srgbClr val="FFFF00"/>
              </a:solidFill>
            </a:endParaRPr>
          </a:p>
          <a:p>
            <a:r>
              <a:rPr lang="zh-CN" altLang="en-US" dirty="0" smtClean="0">
                <a:solidFill>
                  <a:srgbClr val="FFFF00"/>
                </a:solidFill>
              </a:rPr>
              <a:t>模式分类</a:t>
            </a:r>
            <a:endParaRPr lang="en-US" altLang="zh-CN" dirty="0" smtClean="0">
              <a:solidFill>
                <a:srgbClr val="FFFF00"/>
              </a:solidFill>
            </a:endParaRPr>
          </a:p>
          <a:p>
            <a:r>
              <a:rPr lang="zh-CN" altLang="en-US" dirty="0" smtClean="0">
                <a:solidFill>
                  <a:srgbClr val="FFFF00"/>
                </a:solidFill>
              </a:rPr>
              <a:t>机器学习</a:t>
            </a:r>
            <a:endParaRPr lang="en-US" altLang="zh-CN" dirty="0" smtClean="0">
              <a:solidFill>
                <a:srgbClr val="FFFF00"/>
              </a:solidFill>
            </a:endParaRPr>
          </a:p>
          <a:p>
            <a:r>
              <a:rPr lang="zh-CN" altLang="en-US" dirty="0" smtClean="0">
                <a:solidFill>
                  <a:srgbClr val="FFFF00"/>
                </a:solidFill>
              </a:rPr>
              <a:t>深度学习</a:t>
            </a:r>
            <a:endParaRPr lang="en-US" altLang="zh-CN" dirty="0" smtClean="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17</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68" y="5306277"/>
            <a:ext cx="1277744" cy="137515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5" y="5331277"/>
            <a:ext cx="1800200" cy="13501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865" y="1957028"/>
            <a:ext cx="4686300" cy="3048000"/>
          </a:xfrm>
          <a:prstGeom prst="rect">
            <a:avLst/>
          </a:prstGeom>
        </p:spPr>
      </p:pic>
    </p:spTree>
    <p:extLst>
      <p:ext uri="{BB962C8B-B14F-4D97-AF65-F5344CB8AC3E}">
        <p14:creationId xmlns:p14="http://schemas.microsoft.com/office/powerpoint/2010/main" val="6225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安全协议设计与分析</a:t>
            </a:r>
            <a:endParaRPr lang="zh-CN" altLang="en-US" dirty="0">
              <a:solidFill>
                <a:schemeClr val="bg1"/>
              </a:solidFill>
            </a:endParaRPr>
          </a:p>
        </p:txBody>
      </p:sp>
      <p:sp>
        <p:nvSpPr>
          <p:cNvPr id="3" name="内容占位符 2"/>
          <p:cNvSpPr>
            <a:spLocks noGrp="1"/>
          </p:cNvSpPr>
          <p:nvPr>
            <p:ph idx="1"/>
          </p:nvPr>
        </p:nvSpPr>
        <p:spPr>
          <a:xfrm>
            <a:off x="685800" y="1981200"/>
            <a:ext cx="7772400" cy="1375792"/>
          </a:xfrm>
        </p:spPr>
        <p:txBody>
          <a:bodyPr/>
          <a:lstStyle/>
          <a:p>
            <a:r>
              <a:rPr lang="zh-CN" altLang="en-US" dirty="0" smtClean="0">
                <a:solidFill>
                  <a:srgbClr val="FFFF00"/>
                </a:solidFill>
              </a:rPr>
              <a:t>基于密码算法的安全协议设计</a:t>
            </a:r>
            <a:endParaRPr lang="en-US" altLang="zh-CN" dirty="0" smtClean="0">
              <a:solidFill>
                <a:srgbClr val="FFFF00"/>
              </a:solidFill>
            </a:endParaRPr>
          </a:p>
          <a:p>
            <a:r>
              <a:rPr lang="zh-CN" altLang="en-US" dirty="0" smtClean="0">
                <a:solidFill>
                  <a:srgbClr val="FFFF00"/>
                </a:solidFill>
              </a:rPr>
              <a:t>安全协议的形式化分析</a:t>
            </a:r>
            <a:endParaRPr lang="en-US" altLang="zh-CN" dirty="0" smtClean="0">
              <a:solidFill>
                <a:srgbClr val="FFFF00"/>
              </a:solidFill>
            </a:endParaRPr>
          </a:p>
          <a:p>
            <a:endParaRPr lang="zh-CN" altLang="en-US" dirty="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18</a:t>
            </a:fld>
            <a:endParaRPr lang="en-US" altLang="zh-CN"/>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516" y="3585592"/>
            <a:ext cx="2153656" cy="306896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3977072"/>
            <a:ext cx="4048125" cy="2286000"/>
          </a:xfrm>
          <a:prstGeom prst="rect">
            <a:avLst/>
          </a:prstGeom>
        </p:spPr>
      </p:pic>
    </p:spTree>
    <p:extLst>
      <p:ext uri="{BB962C8B-B14F-4D97-AF65-F5344CB8AC3E}">
        <p14:creationId xmlns:p14="http://schemas.microsoft.com/office/powerpoint/2010/main" val="2337026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访问控制</a:t>
            </a:r>
            <a:endParaRPr lang="zh-CN" altLang="en-US" dirty="0">
              <a:solidFill>
                <a:schemeClr val="bg1"/>
              </a:solidFill>
            </a:endParaRPr>
          </a:p>
        </p:txBody>
      </p:sp>
      <p:sp>
        <p:nvSpPr>
          <p:cNvPr id="3" name="内容占位符 2"/>
          <p:cNvSpPr>
            <a:spLocks noGrp="1"/>
          </p:cNvSpPr>
          <p:nvPr>
            <p:ph idx="1"/>
          </p:nvPr>
        </p:nvSpPr>
        <p:spPr>
          <a:xfrm>
            <a:off x="252301" y="1625236"/>
            <a:ext cx="7772400" cy="2383979"/>
          </a:xfrm>
        </p:spPr>
        <p:txBody>
          <a:bodyPr/>
          <a:lstStyle/>
          <a:p>
            <a:r>
              <a:rPr lang="zh-CN" altLang="en-US" dirty="0" smtClean="0">
                <a:solidFill>
                  <a:srgbClr val="FFFF00"/>
                </a:solidFill>
              </a:rPr>
              <a:t>访问控制模型</a:t>
            </a:r>
            <a:endParaRPr lang="en-US" altLang="zh-CN" dirty="0" smtClean="0">
              <a:solidFill>
                <a:srgbClr val="FFFF00"/>
              </a:solidFill>
            </a:endParaRPr>
          </a:p>
          <a:p>
            <a:r>
              <a:rPr lang="zh-CN" altLang="en-US" dirty="0" smtClean="0">
                <a:solidFill>
                  <a:srgbClr val="FFFF00"/>
                </a:solidFill>
              </a:rPr>
              <a:t>基于角色的访问控制</a:t>
            </a:r>
            <a:endParaRPr lang="en-US" altLang="zh-CN" dirty="0" smtClean="0">
              <a:solidFill>
                <a:srgbClr val="FFFF00"/>
              </a:solidFill>
            </a:endParaRPr>
          </a:p>
          <a:p>
            <a:r>
              <a:rPr lang="zh-CN" altLang="en-US" dirty="0" smtClean="0">
                <a:solidFill>
                  <a:srgbClr val="FFFF00"/>
                </a:solidFill>
              </a:rPr>
              <a:t>基于任务的访问控制</a:t>
            </a:r>
            <a:endParaRPr lang="en-US" altLang="zh-CN" dirty="0" smtClean="0">
              <a:solidFill>
                <a:srgbClr val="FFFF00"/>
              </a:solidFill>
            </a:endParaRPr>
          </a:p>
          <a:p>
            <a:r>
              <a:rPr lang="zh-CN" altLang="en-US" dirty="0" smtClean="0">
                <a:solidFill>
                  <a:srgbClr val="FFFF00"/>
                </a:solidFill>
              </a:rPr>
              <a:t>基于属性的访问控制</a:t>
            </a:r>
            <a:endParaRPr lang="en-US" altLang="zh-CN" dirty="0" smtClean="0">
              <a:solidFill>
                <a:srgbClr val="FFFF00"/>
              </a:solidFill>
            </a:endParaRPr>
          </a:p>
          <a:p>
            <a:r>
              <a:rPr lang="zh-CN" altLang="en-US" dirty="0" smtClean="0">
                <a:solidFill>
                  <a:srgbClr val="FFFF00"/>
                </a:solidFill>
              </a:rPr>
              <a:t>。。。</a:t>
            </a:r>
            <a:endParaRPr lang="zh-CN" altLang="en-US" dirty="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19</a:t>
            </a:fld>
            <a:endParaRPr lang="en-US" altLang="zh-CN"/>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9766" y="4633423"/>
            <a:ext cx="624840" cy="73152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1153" t="41909" r="24394" b="40747"/>
          <a:stretch/>
        </p:blipFill>
        <p:spPr>
          <a:xfrm>
            <a:off x="1412941" y="6506270"/>
            <a:ext cx="842785" cy="31819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027573"/>
            <a:ext cx="2540000" cy="2540000"/>
          </a:xfrm>
          <a:prstGeom prst="rect">
            <a:avLst/>
          </a:prstGeom>
        </p:spPr>
      </p:pic>
      <p:sp>
        <p:nvSpPr>
          <p:cNvPr id="9" name="右大括号 8"/>
          <p:cNvSpPr/>
          <p:nvPr/>
        </p:nvSpPr>
        <p:spPr>
          <a:xfrm>
            <a:off x="2217441" y="4880871"/>
            <a:ext cx="514350" cy="18430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FFFF00"/>
              </a:solidFill>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2314" t="23850" r="20320" b="59592"/>
          <a:stretch/>
        </p:blipFill>
        <p:spPr>
          <a:xfrm>
            <a:off x="1460128" y="5576207"/>
            <a:ext cx="883385" cy="319523"/>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19259" t="38909" r="20320" b="12136"/>
          <a:stretch/>
        </p:blipFill>
        <p:spPr>
          <a:xfrm>
            <a:off x="1169876" y="5825872"/>
            <a:ext cx="1085850" cy="718144"/>
          </a:xfrm>
          <a:prstGeom prst="rect">
            <a:avLst/>
          </a:prstGeom>
        </p:spPr>
      </p:pic>
      <p:sp>
        <p:nvSpPr>
          <p:cNvPr id="12" name="右箭头 11"/>
          <p:cNvSpPr/>
          <p:nvPr/>
        </p:nvSpPr>
        <p:spPr>
          <a:xfrm>
            <a:off x="2874057" y="5895730"/>
            <a:ext cx="2528888" cy="207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22797" t="23424" r="59224" b="57715"/>
          <a:stretch/>
        </p:blipFill>
        <p:spPr>
          <a:xfrm>
            <a:off x="917278" y="5952434"/>
            <a:ext cx="500063" cy="428625"/>
          </a:xfrm>
          <a:prstGeom prst="rect">
            <a:avLst/>
          </a:prstGeom>
          <a:noFill/>
        </p:spPr>
      </p:pic>
      <p:sp>
        <p:nvSpPr>
          <p:cNvPr id="14" name="文本框 15"/>
          <p:cNvSpPr txBox="1"/>
          <p:nvPr/>
        </p:nvSpPr>
        <p:spPr>
          <a:xfrm>
            <a:off x="908382" y="4696205"/>
            <a:ext cx="591829"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FFFF00"/>
                </a:solidFill>
              </a:rPr>
              <a:t>u</a:t>
            </a:r>
            <a:r>
              <a:rPr lang="en-US" altLang="zh-CN" dirty="0" smtClean="0">
                <a:solidFill>
                  <a:srgbClr val="FFFF00"/>
                </a:solidFill>
              </a:rPr>
              <a:t>ser</a:t>
            </a:r>
            <a:endParaRPr lang="zh-CN" altLang="en-US" dirty="0">
              <a:solidFill>
                <a:srgbClr val="FFFF00"/>
              </a:solidFill>
            </a:endParaRPr>
          </a:p>
        </p:txBody>
      </p:sp>
      <p:cxnSp>
        <p:nvCxnSpPr>
          <p:cNvPr id="15" name="直接箭头连接符 14"/>
          <p:cNvCxnSpPr/>
          <p:nvPr/>
        </p:nvCxnSpPr>
        <p:spPr>
          <a:xfrm>
            <a:off x="2874057" y="6381059"/>
            <a:ext cx="2528888" cy="0"/>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537276" y="4721640"/>
            <a:ext cx="1055097" cy="461665"/>
          </a:xfrm>
          <a:prstGeom prst="rect">
            <a:avLst/>
          </a:prstGeom>
          <a:noFill/>
        </p:spPr>
        <p:txBody>
          <a:bodyPr wrap="none" rtlCol="0">
            <a:spAutoFit/>
          </a:bodyPr>
          <a:lstStyle/>
          <a:p>
            <a:r>
              <a:rPr lang="en-US" altLang="zh-CN" dirty="0" smtClean="0">
                <a:solidFill>
                  <a:srgbClr val="FFFF00"/>
                </a:solidFill>
              </a:rPr>
              <a:t>service</a:t>
            </a:r>
            <a:endParaRPr lang="zh-CN" altLang="en-US" dirty="0">
              <a:solidFill>
                <a:srgbClr val="FFFF00"/>
              </a:solidFill>
            </a:endParaRP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4201" y="2164465"/>
            <a:ext cx="2775598" cy="1378485"/>
          </a:xfrm>
          <a:prstGeom prst="rect">
            <a:avLst/>
          </a:prstGeom>
        </p:spPr>
      </p:pic>
    </p:spTree>
    <p:extLst>
      <p:ext uri="{BB962C8B-B14F-4D97-AF65-F5344CB8AC3E}">
        <p14:creationId xmlns:p14="http://schemas.microsoft.com/office/powerpoint/2010/main" val="22239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主要内容</a:t>
            </a:r>
            <a:endParaRPr lang="zh-CN" altLang="en-US" dirty="0">
              <a:solidFill>
                <a:schemeClr val="bg1"/>
              </a:solidFill>
            </a:endParaRPr>
          </a:p>
        </p:txBody>
      </p:sp>
      <p:sp>
        <p:nvSpPr>
          <p:cNvPr id="3" name="内容占位符 2"/>
          <p:cNvSpPr>
            <a:spLocks noGrp="1"/>
          </p:cNvSpPr>
          <p:nvPr>
            <p:ph idx="1"/>
          </p:nvPr>
        </p:nvSpPr>
        <p:spPr>
          <a:xfrm>
            <a:off x="1691680" y="2132856"/>
            <a:ext cx="6264696" cy="3528392"/>
          </a:xfrm>
        </p:spPr>
        <p:txBody>
          <a:bodyPr/>
          <a:lstStyle/>
          <a:p>
            <a:pPr marL="0" indent="0">
              <a:buNone/>
            </a:pPr>
            <a:r>
              <a:rPr lang="zh-CN" altLang="en-US" dirty="0" smtClean="0">
                <a:solidFill>
                  <a:srgbClr val="FFFF00"/>
                </a:solidFill>
              </a:rPr>
              <a:t>一、网络空间安全形势</a:t>
            </a:r>
            <a:endParaRPr lang="en-US" altLang="zh-CN" dirty="0" smtClean="0">
              <a:solidFill>
                <a:srgbClr val="FFFF00"/>
              </a:solidFill>
            </a:endParaRPr>
          </a:p>
          <a:p>
            <a:pPr marL="0" indent="0">
              <a:buNone/>
            </a:pPr>
            <a:r>
              <a:rPr lang="zh-CN" altLang="en-US" dirty="0" smtClean="0">
                <a:solidFill>
                  <a:srgbClr val="FFFF00"/>
                </a:solidFill>
              </a:rPr>
              <a:t>二、网络空间安全学科知识范畴</a:t>
            </a:r>
            <a:endParaRPr lang="en-US" altLang="zh-CN" dirty="0" smtClean="0">
              <a:solidFill>
                <a:srgbClr val="FFFF00"/>
              </a:solidFill>
            </a:endParaRPr>
          </a:p>
          <a:p>
            <a:pPr marL="0" indent="0">
              <a:buNone/>
            </a:pPr>
            <a:r>
              <a:rPr lang="zh-CN" altLang="en-US" dirty="0" smtClean="0">
                <a:solidFill>
                  <a:srgbClr val="FFFF00"/>
                </a:solidFill>
              </a:rPr>
              <a:t>三、关键技术综述</a:t>
            </a:r>
            <a:endParaRPr lang="en-US" altLang="zh-CN" dirty="0" smtClean="0">
              <a:solidFill>
                <a:srgbClr val="FFFF00"/>
              </a:solidFill>
            </a:endParaRPr>
          </a:p>
          <a:p>
            <a:pPr marL="0" indent="0">
              <a:buNone/>
            </a:pPr>
            <a:r>
              <a:rPr lang="zh-CN" altLang="en-US" dirty="0" smtClean="0">
                <a:solidFill>
                  <a:srgbClr val="FFFF00"/>
                </a:solidFill>
              </a:rPr>
              <a:t>四、国内外研究动态与发展趋势</a:t>
            </a:r>
            <a:endParaRPr lang="en-US" altLang="zh-CN" dirty="0" smtClean="0">
              <a:solidFill>
                <a:srgbClr val="FFFF00"/>
              </a:solidFill>
            </a:endParaRPr>
          </a:p>
          <a:p>
            <a:pPr marL="0" indent="0">
              <a:buNone/>
            </a:pPr>
            <a:r>
              <a:rPr lang="zh-CN" altLang="en-US" dirty="0">
                <a:solidFill>
                  <a:srgbClr val="FFFF00"/>
                </a:solidFill>
              </a:rPr>
              <a:t>五</a:t>
            </a:r>
            <a:r>
              <a:rPr lang="zh-CN" altLang="en-US" dirty="0" smtClean="0">
                <a:solidFill>
                  <a:srgbClr val="FFFF00"/>
                </a:solidFill>
              </a:rPr>
              <a:t>、相关标准规范</a:t>
            </a:r>
            <a:endParaRPr lang="en-US" altLang="zh-CN" dirty="0" smtClean="0">
              <a:solidFill>
                <a:srgbClr val="FFFF00"/>
              </a:solidFill>
            </a:endParaRPr>
          </a:p>
          <a:p>
            <a:pPr marL="0" indent="0">
              <a:buNone/>
            </a:pPr>
            <a:r>
              <a:rPr lang="zh-CN" altLang="en-US" dirty="0">
                <a:solidFill>
                  <a:srgbClr val="FFFF00"/>
                </a:solidFill>
              </a:rPr>
              <a:t>六</a:t>
            </a:r>
            <a:r>
              <a:rPr lang="zh-CN" altLang="en-US" dirty="0" smtClean="0">
                <a:solidFill>
                  <a:srgbClr val="FFFF00"/>
                </a:solidFill>
              </a:rPr>
              <a:t>、相关法律法规</a:t>
            </a:r>
            <a:endParaRPr lang="en-US" altLang="zh-CN" dirty="0" smtClean="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2</a:t>
            </a:fld>
            <a:endParaRPr lang="en-US" altLang="zh-CN"/>
          </a:p>
        </p:txBody>
      </p:sp>
    </p:spTree>
    <p:extLst>
      <p:ext uri="{BB962C8B-B14F-4D97-AF65-F5344CB8AC3E}">
        <p14:creationId xmlns:p14="http://schemas.microsoft.com/office/powerpoint/2010/main" val="57163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软件与系统安全</a:t>
            </a:r>
            <a:endParaRPr lang="zh-CN" altLang="en-US" dirty="0">
              <a:solidFill>
                <a:schemeClr val="bg1"/>
              </a:solidFill>
            </a:endParaRPr>
          </a:p>
        </p:txBody>
      </p:sp>
      <p:sp>
        <p:nvSpPr>
          <p:cNvPr id="3" name="内容占位符 2"/>
          <p:cNvSpPr>
            <a:spLocks noGrp="1"/>
          </p:cNvSpPr>
          <p:nvPr>
            <p:ph idx="1"/>
          </p:nvPr>
        </p:nvSpPr>
        <p:spPr>
          <a:xfrm>
            <a:off x="714648" y="2174900"/>
            <a:ext cx="7772400" cy="3248000"/>
          </a:xfrm>
        </p:spPr>
        <p:txBody>
          <a:bodyPr/>
          <a:lstStyle/>
          <a:p>
            <a:r>
              <a:rPr lang="zh-CN" altLang="en-US" dirty="0" smtClean="0">
                <a:solidFill>
                  <a:srgbClr val="FFFF00"/>
                </a:solidFill>
              </a:rPr>
              <a:t>安全软件的设计</a:t>
            </a:r>
            <a:endParaRPr lang="en-US" altLang="zh-CN" dirty="0" smtClean="0">
              <a:solidFill>
                <a:srgbClr val="FFFF00"/>
              </a:solidFill>
            </a:endParaRPr>
          </a:p>
          <a:p>
            <a:r>
              <a:rPr lang="zh-CN" altLang="en-US" dirty="0" smtClean="0">
                <a:solidFill>
                  <a:srgbClr val="FFFF00"/>
                </a:solidFill>
              </a:rPr>
              <a:t>软件的安全性分析</a:t>
            </a:r>
            <a:endParaRPr lang="en-US" altLang="zh-CN" dirty="0" smtClean="0">
              <a:solidFill>
                <a:srgbClr val="FFFF00"/>
              </a:solidFill>
            </a:endParaRPr>
          </a:p>
          <a:p>
            <a:r>
              <a:rPr lang="zh-CN" altLang="en-US" dirty="0" smtClean="0">
                <a:solidFill>
                  <a:srgbClr val="FFFF00"/>
                </a:solidFill>
              </a:rPr>
              <a:t>操作系统安全</a:t>
            </a:r>
            <a:endParaRPr lang="en-US" altLang="zh-CN" dirty="0" smtClean="0">
              <a:solidFill>
                <a:srgbClr val="FFFF00"/>
              </a:solidFill>
            </a:endParaRPr>
          </a:p>
          <a:p>
            <a:r>
              <a:rPr lang="zh-CN" altLang="en-US" dirty="0" smtClean="0">
                <a:solidFill>
                  <a:srgbClr val="FFFF00"/>
                </a:solidFill>
              </a:rPr>
              <a:t>漏洞挖掘</a:t>
            </a:r>
            <a:endParaRPr lang="en-US" altLang="zh-CN" dirty="0" smtClean="0">
              <a:solidFill>
                <a:srgbClr val="FFFF00"/>
              </a:solidFill>
            </a:endParaRPr>
          </a:p>
          <a:p>
            <a:r>
              <a:rPr lang="zh-CN" altLang="en-US" dirty="0" smtClean="0">
                <a:solidFill>
                  <a:srgbClr val="FFFF00"/>
                </a:solidFill>
              </a:rPr>
              <a:t>可信计算</a:t>
            </a:r>
            <a:endParaRPr lang="zh-CN" altLang="en-US" dirty="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20</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6192" y="3403600"/>
            <a:ext cx="3048000" cy="3048000"/>
          </a:xfrm>
          <a:prstGeom prst="rect">
            <a:avLst/>
          </a:prstGeom>
        </p:spPr>
      </p:pic>
    </p:spTree>
    <p:extLst>
      <p:ext uri="{BB962C8B-B14F-4D97-AF65-F5344CB8AC3E}">
        <p14:creationId xmlns:p14="http://schemas.microsoft.com/office/powerpoint/2010/main" val="4052236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2051050" y="3141663"/>
            <a:ext cx="4752975" cy="1879600"/>
          </a:xfrm>
        </p:spPr>
        <p:txBody>
          <a:bodyPr/>
          <a:lstStyle/>
          <a:p>
            <a:pPr eaLnBrk="1" hangingPunct="1"/>
            <a:r>
              <a:rPr lang="zh-CN" altLang="en-US" dirty="0" smtClean="0">
                <a:solidFill>
                  <a:schemeClr val="bg1"/>
                </a:solidFill>
              </a:rPr>
              <a:t>什么是信息系统？</a:t>
            </a:r>
            <a:endParaRPr lang="en-US" altLang="zh-CN" dirty="0" smtClean="0">
              <a:solidFill>
                <a:schemeClr val="bg1"/>
              </a:solidFill>
            </a:endParaRPr>
          </a:p>
          <a:p>
            <a:pPr eaLnBrk="1" hangingPunct="1"/>
            <a:r>
              <a:rPr lang="zh-CN" altLang="en-US" dirty="0" smtClean="0">
                <a:solidFill>
                  <a:schemeClr val="bg1"/>
                </a:solidFill>
              </a:rPr>
              <a:t>信息安全威胁的根源？</a:t>
            </a:r>
            <a:endParaRPr lang="en-US" altLang="zh-CN" dirty="0" smtClean="0">
              <a:solidFill>
                <a:schemeClr val="bg1"/>
              </a:solidFill>
            </a:endParaRPr>
          </a:p>
          <a:p>
            <a:pPr eaLnBrk="1" hangingPunct="1"/>
            <a:r>
              <a:rPr lang="zh-CN" altLang="en-US" dirty="0" smtClean="0">
                <a:solidFill>
                  <a:schemeClr val="bg1"/>
                </a:solidFill>
              </a:rPr>
              <a:t>信息安全的主要方面？</a:t>
            </a:r>
          </a:p>
        </p:txBody>
      </p:sp>
      <p:sp>
        <p:nvSpPr>
          <p:cNvPr id="1229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A873041-B402-4A74-AC0D-09584F9A2DB4}" type="datetime1">
              <a:rPr lang="zh-CN" altLang="en-US" sz="1400" smtClean="0"/>
              <a:pPr>
                <a:spcBef>
                  <a:spcPct val="0"/>
                </a:spcBef>
                <a:buFontTx/>
                <a:buNone/>
              </a:pPr>
              <a:t>2017/9/24</a:t>
            </a:fld>
            <a:endParaRPr lang="en-US" altLang="zh-CN" sz="1400" smtClean="0"/>
          </a:p>
        </p:txBody>
      </p:sp>
      <p:sp>
        <p:nvSpPr>
          <p:cNvPr id="12293"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9D06A7F-8BAF-4344-AA3C-7D93D74DC9E0}" type="slidenum">
              <a:rPr lang="en-US" altLang="zh-CN" sz="1400"/>
              <a:pPr>
                <a:spcBef>
                  <a:spcPct val="0"/>
                </a:spcBef>
                <a:buFontTx/>
                <a:buNone/>
              </a:pPr>
              <a:t>21</a:t>
            </a:fld>
            <a:endParaRPr lang="en-US" altLang="zh-CN" sz="1400"/>
          </a:p>
        </p:txBody>
      </p:sp>
      <p:sp>
        <p:nvSpPr>
          <p:cNvPr id="2" name="标题 1"/>
          <p:cNvSpPr>
            <a:spLocks noGrp="1"/>
          </p:cNvSpPr>
          <p:nvPr>
            <p:ph type="title"/>
          </p:nvPr>
        </p:nvSpPr>
        <p:spPr>
          <a:xfrm>
            <a:off x="713120" y="1343026"/>
            <a:ext cx="7772400" cy="1143000"/>
          </a:xfrm>
        </p:spPr>
        <p:txBody>
          <a:bodyPr/>
          <a:lstStyle/>
          <a:p>
            <a:r>
              <a:rPr lang="zh-CN" altLang="en-US" dirty="0" smtClean="0">
                <a:solidFill>
                  <a:srgbClr val="FFFF00"/>
                </a:solidFill>
              </a:rPr>
              <a:t>从系统角度看信息安全威胁</a:t>
            </a:r>
            <a:endParaRPr lang="zh-CN" altLang="en-US" dirty="0">
              <a:solidFill>
                <a:srgbClr val="FFFF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pPr eaLnBrk="1" hangingPunct="1"/>
            <a:r>
              <a:rPr lang="zh-CN" altLang="en-US" smtClean="0">
                <a:solidFill>
                  <a:srgbClr val="FFFF00"/>
                </a:solidFill>
              </a:rPr>
              <a:t>什么是信息系统？</a:t>
            </a:r>
          </a:p>
        </p:txBody>
      </p:sp>
      <p:sp>
        <p:nvSpPr>
          <p:cNvPr id="13315"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69EE615-30AB-4713-A749-31A1230F58A9}" type="datetime1">
              <a:rPr lang="zh-CN" altLang="en-US" sz="1400" smtClean="0"/>
              <a:pPr>
                <a:spcBef>
                  <a:spcPct val="0"/>
                </a:spcBef>
                <a:buFontTx/>
                <a:buNone/>
              </a:pPr>
              <a:t>2017/9/24</a:t>
            </a:fld>
            <a:endParaRPr lang="en-US" altLang="zh-CN" sz="1400" smtClean="0"/>
          </a:p>
        </p:txBody>
      </p:sp>
      <p:sp>
        <p:nvSpPr>
          <p:cNvPr id="13316"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5EA582C-D2EB-4447-A557-A9FC3AFC06D8}" type="slidenum">
              <a:rPr lang="en-US" altLang="zh-CN" sz="1400"/>
              <a:pPr>
                <a:spcBef>
                  <a:spcPct val="0"/>
                </a:spcBef>
                <a:buFontTx/>
                <a:buNone/>
              </a:pPr>
              <a:t>22</a:t>
            </a:fld>
            <a:endParaRPr lang="en-US" altLang="zh-CN" sz="1400"/>
          </a:p>
        </p:txBody>
      </p:sp>
      <p:sp>
        <p:nvSpPr>
          <p:cNvPr id="13317" name="Rectangle 5"/>
          <p:cNvSpPr>
            <a:spLocks noChangeArrowheads="1"/>
          </p:cNvSpPr>
          <p:nvPr/>
        </p:nvSpPr>
        <p:spPr bwMode="auto">
          <a:xfrm>
            <a:off x="395288" y="1963738"/>
            <a:ext cx="8280400" cy="3108325"/>
          </a:xfrm>
          <a:prstGeom prst="rect">
            <a:avLst/>
          </a:prstGeom>
          <a:solidFill>
            <a:srgbClr val="66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2800">
                <a:solidFill>
                  <a:schemeClr val="bg1"/>
                </a:solidFill>
              </a:rPr>
              <a:t>信息系统是一种采集、处理、存储或传输信息的系统；</a:t>
            </a:r>
            <a:endParaRPr lang="en-US" altLang="zh-CN" sz="2800">
              <a:solidFill>
                <a:schemeClr val="bg1"/>
              </a:solidFill>
            </a:endParaRPr>
          </a:p>
          <a:p>
            <a:pPr eaLnBrk="1" hangingPunct="1">
              <a:spcBef>
                <a:spcPct val="0"/>
              </a:spcBef>
            </a:pPr>
            <a:r>
              <a:rPr lang="zh-CN" altLang="en-US" sz="2800">
                <a:solidFill>
                  <a:schemeClr val="bg1"/>
                </a:solidFill>
              </a:rPr>
              <a:t>它可以是一个嵌入式系统、一台计算机，也可以是通过网络连接的分布式计算机组或服务器群；</a:t>
            </a:r>
            <a:endParaRPr lang="en-US" altLang="zh-CN" sz="2800">
              <a:solidFill>
                <a:schemeClr val="bg1"/>
              </a:solidFill>
            </a:endParaRPr>
          </a:p>
          <a:p>
            <a:pPr eaLnBrk="1" hangingPunct="1">
              <a:spcBef>
                <a:spcPct val="0"/>
              </a:spcBef>
            </a:pPr>
            <a:r>
              <a:rPr lang="zh-CN" altLang="en-US" sz="2800">
                <a:solidFill>
                  <a:schemeClr val="bg1"/>
                </a:solidFill>
              </a:rPr>
              <a:t>计算“云”也是信息系统；</a:t>
            </a:r>
            <a:endParaRPr lang="en-US" altLang="zh-CN" sz="2800">
              <a:solidFill>
                <a:schemeClr val="bg1"/>
              </a:solidFill>
            </a:endParaRPr>
          </a:p>
          <a:p>
            <a:pPr eaLnBrk="1" hangingPunct="1">
              <a:spcBef>
                <a:spcPct val="0"/>
              </a:spcBef>
            </a:pPr>
            <a:r>
              <a:rPr lang="zh-CN" altLang="en-US" sz="2800">
                <a:solidFill>
                  <a:schemeClr val="bg1"/>
                </a:solidFill>
              </a:rPr>
              <a:t>广义来说，任何与信息相关的电子系统都是信息系统。</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AC33CBA-D98F-4C50-973F-9148CD388A25}" type="datetime1">
              <a:rPr lang="zh-CN" altLang="en-US" sz="1400" smtClean="0"/>
              <a:pPr>
                <a:spcBef>
                  <a:spcPct val="0"/>
                </a:spcBef>
                <a:buFontTx/>
                <a:buNone/>
              </a:pPr>
              <a:t>2017/9/24</a:t>
            </a:fld>
            <a:endParaRPr lang="en-US" altLang="zh-CN" sz="1400" smtClean="0"/>
          </a:p>
        </p:txBody>
      </p:sp>
      <p:sp>
        <p:nvSpPr>
          <p:cNvPr id="1433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A0CAA27-81CE-40DE-84B8-4826AC558609}" type="slidenum">
              <a:rPr lang="en-US" altLang="zh-CN" sz="1400"/>
              <a:pPr>
                <a:spcBef>
                  <a:spcPct val="0"/>
                </a:spcBef>
                <a:buFontTx/>
                <a:buNone/>
              </a:pPr>
              <a:t>23</a:t>
            </a:fld>
            <a:endParaRPr lang="en-US" altLang="zh-CN" sz="1400"/>
          </a:p>
        </p:txBody>
      </p:sp>
      <p:sp>
        <p:nvSpPr>
          <p:cNvPr id="14340" name="Rectangle 2"/>
          <p:cNvSpPr>
            <a:spLocks noGrp="1" noChangeArrowheads="1"/>
          </p:cNvSpPr>
          <p:nvPr>
            <p:ph type="title"/>
          </p:nvPr>
        </p:nvSpPr>
        <p:spPr>
          <a:xfrm>
            <a:off x="684213" y="260350"/>
            <a:ext cx="7772400" cy="1371600"/>
          </a:xfrm>
        </p:spPr>
        <p:txBody>
          <a:bodyPr/>
          <a:lstStyle/>
          <a:p>
            <a:pPr eaLnBrk="1" hangingPunct="1"/>
            <a:r>
              <a:rPr lang="zh-CN" altLang="en-US" smtClean="0">
                <a:solidFill>
                  <a:srgbClr val="FFFF66"/>
                </a:solidFill>
              </a:rPr>
              <a:t>信息系统与信息安全</a:t>
            </a:r>
          </a:p>
        </p:txBody>
      </p:sp>
      <p:sp>
        <p:nvSpPr>
          <p:cNvPr id="14341" name="Text Box 5"/>
          <p:cNvSpPr txBox="1">
            <a:spLocks noChangeArrowheads="1"/>
          </p:cNvSpPr>
          <p:nvPr/>
        </p:nvSpPr>
        <p:spPr bwMode="auto">
          <a:xfrm>
            <a:off x="527050" y="1941513"/>
            <a:ext cx="7929563" cy="1754187"/>
          </a:xfrm>
          <a:prstGeom prst="rect">
            <a:avLst/>
          </a:prstGeom>
          <a:solidFill>
            <a:srgbClr val="66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sz="3600">
                <a:solidFill>
                  <a:schemeClr val="bg1"/>
                </a:solidFill>
              </a:rPr>
              <a:t>信息安全是指信息在产生、传输、处理、存储等过程中产生</a:t>
            </a:r>
            <a:r>
              <a:rPr lang="en-US" altLang="zh-CN" sz="3600">
                <a:solidFill>
                  <a:schemeClr val="bg1"/>
                </a:solidFill>
              </a:rPr>
              <a:t>/</a:t>
            </a:r>
            <a:r>
              <a:rPr lang="zh-CN" altLang="en-US" sz="3600">
                <a:solidFill>
                  <a:schemeClr val="bg1"/>
                </a:solidFill>
              </a:rPr>
              <a:t>面临的安全问题。</a:t>
            </a:r>
          </a:p>
        </p:txBody>
      </p:sp>
      <p:sp>
        <p:nvSpPr>
          <p:cNvPr id="14342" name="Text Box 6"/>
          <p:cNvSpPr txBox="1">
            <a:spLocks noChangeArrowheads="1"/>
          </p:cNvSpPr>
          <p:nvPr/>
        </p:nvSpPr>
        <p:spPr bwMode="auto">
          <a:xfrm>
            <a:off x="563563" y="3933825"/>
            <a:ext cx="7893050" cy="1200150"/>
          </a:xfrm>
          <a:prstGeom prst="rect">
            <a:avLst/>
          </a:prstGeom>
          <a:solidFill>
            <a:srgbClr val="66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sz="3600">
                <a:solidFill>
                  <a:schemeClr val="bg1"/>
                </a:solidFill>
              </a:rPr>
              <a:t>信息安全问题存在于任何一个信息系统中。</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6DE5468-FC47-4FF6-BE3E-E356FF174F25}" type="datetime1">
              <a:rPr lang="zh-CN" altLang="en-US" sz="1400" smtClean="0"/>
              <a:pPr>
                <a:spcBef>
                  <a:spcPct val="0"/>
                </a:spcBef>
                <a:buFontTx/>
                <a:buNone/>
              </a:pPr>
              <a:t>2017/9/24</a:t>
            </a:fld>
            <a:endParaRPr lang="en-US" altLang="zh-CN" sz="1400" smtClean="0"/>
          </a:p>
        </p:txBody>
      </p:sp>
      <p:sp>
        <p:nvSpPr>
          <p:cNvPr id="1536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F0A4C38-06D9-48A9-AAB5-6B17115EF196}" type="slidenum">
              <a:rPr lang="en-US" altLang="zh-CN" sz="1400"/>
              <a:pPr>
                <a:spcBef>
                  <a:spcPct val="0"/>
                </a:spcBef>
                <a:buFontTx/>
                <a:buNone/>
              </a:pPr>
              <a:t>24</a:t>
            </a:fld>
            <a:endParaRPr lang="en-US" altLang="zh-CN" sz="1400"/>
          </a:p>
        </p:txBody>
      </p:sp>
      <p:sp>
        <p:nvSpPr>
          <p:cNvPr id="15364" name="Rectangle 2"/>
          <p:cNvSpPr>
            <a:spLocks noGrp="1" noChangeArrowheads="1"/>
          </p:cNvSpPr>
          <p:nvPr>
            <p:ph type="title"/>
          </p:nvPr>
        </p:nvSpPr>
        <p:spPr>
          <a:xfrm>
            <a:off x="1116013" y="188913"/>
            <a:ext cx="6046787" cy="836612"/>
          </a:xfrm>
        </p:spPr>
        <p:txBody>
          <a:bodyPr/>
          <a:lstStyle/>
          <a:p>
            <a:pPr eaLnBrk="1" hangingPunct="1"/>
            <a:r>
              <a:rPr lang="zh-CN" altLang="en-US" smtClean="0">
                <a:solidFill>
                  <a:schemeClr val="bg1"/>
                </a:solidFill>
              </a:rPr>
              <a:t>典型的信息系统</a:t>
            </a:r>
          </a:p>
        </p:txBody>
      </p:sp>
      <p:sp>
        <p:nvSpPr>
          <p:cNvPr id="15365" name="Text Box 27"/>
          <p:cNvSpPr txBox="1">
            <a:spLocks noChangeArrowheads="1"/>
          </p:cNvSpPr>
          <p:nvPr/>
        </p:nvSpPr>
        <p:spPr bwMode="auto">
          <a:xfrm>
            <a:off x="395288" y="26368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手机</a:t>
            </a:r>
          </a:p>
        </p:txBody>
      </p:sp>
      <p:sp>
        <p:nvSpPr>
          <p:cNvPr id="15366" name="Text Box 29"/>
          <p:cNvSpPr txBox="1">
            <a:spLocks noChangeArrowheads="1"/>
          </p:cNvSpPr>
          <p:nvPr/>
        </p:nvSpPr>
        <p:spPr bwMode="auto">
          <a:xfrm>
            <a:off x="1692275" y="27082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笔记本电脑</a:t>
            </a:r>
          </a:p>
        </p:txBody>
      </p:sp>
      <p:pic>
        <p:nvPicPr>
          <p:cNvPr id="15367" name="Picture 34" descr="上网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557338"/>
            <a:ext cx="14398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38" descr="125675_small"/>
          <p:cNvPicPr>
            <a:picLocks noChangeAspect="1" noChangeArrowheads="1"/>
          </p:cNvPicPr>
          <p:nvPr/>
        </p:nvPicPr>
        <p:blipFill>
          <a:blip r:embed="rId3">
            <a:extLst>
              <a:ext uri="{28A0092B-C50C-407E-A947-70E740481C1C}">
                <a14:useLocalDpi xmlns:a14="http://schemas.microsoft.com/office/drawing/2010/main" val="0"/>
              </a:ext>
            </a:extLst>
          </a:blip>
          <a:srcRect r="11232" b="4710"/>
          <a:stretch>
            <a:fillRect/>
          </a:stretch>
        </p:blipFill>
        <p:spPr bwMode="auto">
          <a:xfrm>
            <a:off x="3851275" y="1268413"/>
            <a:ext cx="17446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39" descr="photos-hardware-01-20090608"/>
          <p:cNvPicPr>
            <a:picLocks noChangeAspect="1" noChangeArrowheads="1"/>
          </p:cNvPicPr>
          <p:nvPr/>
        </p:nvPicPr>
        <p:blipFill>
          <a:blip r:embed="rId4">
            <a:extLst>
              <a:ext uri="{28A0092B-C50C-407E-A947-70E740481C1C}">
                <a14:useLocalDpi xmlns:a14="http://schemas.microsoft.com/office/drawing/2010/main" val="0"/>
              </a:ext>
            </a:extLst>
          </a:blip>
          <a:srcRect l="75777" t="18378" b="11185"/>
          <a:stretch>
            <a:fillRect/>
          </a:stretch>
        </p:blipFill>
        <p:spPr bwMode="auto">
          <a:xfrm>
            <a:off x="539750" y="1700213"/>
            <a:ext cx="49847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40"/>
          <p:cNvSpPr txBox="1">
            <a:spLocks noChangeArrowheads="1"/>
          </p:cNvSpPr>
          <p:nvPr/>
        </p:nvSpPr>
        <p:spPr bwMode="auto">
          <a:xfrm>
            <a:off x="5651500" y="1773238"/>
            <a:ext cx="862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bg1"/>
                </a:solidFill>
              </a:rPr>
              <a:t>PC</a:t>
            </a:r>
            <a:r>
              <a:rPr lang="zh-CN" altLang="en-US" sz="2400">
                <a:solidFill>
                  <a:schemeClr val="bg1"/>
                </a:solidFill>
              </a:rPr>
              <a:t>机</a:t>
            </a:r>
          </a:p>
        </p:txBody>
      </p:sp>
      <p:pic>
        <p:nvPicPr>
          <p:cNvPr id="15371" name="Picture 41" descr="s9500"/>
          <p:cNvPicPr>
            <a:picLocks noChangeAspect="1" noChangeArrowheads="1"/>
          </p:cNvPicPr>
          <p:nvPr/>
        </p:nvPicPr>
        <p:blipFill>
          <a:blip r:embed="rId5">
            <a:extLst>
              <a:ext uri="{28A0092B-C50C-407E-A947-70E740481C1C}">
                <a14:useLocalDpi xmlns:a14="http://schemas.microsoft.com/office/drawing/2010/main" val="0"/>
              </a:ext>
            </a:extLst>
          </a:blip>
          <a:srcRect b="15520"/>
          <a:stretch>
            <a:fillRect/>
          </a:stretch>
        </p:blipFill>
        <p:spPr bwMode="auto">
          <a:xfrm>
            <a:off x="6516688" y="2420938"/>
            <a:ext cx="23749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42" descr="核心交换机"/>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402013"/>
            <a:ext cx="4176713"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Text Box 43"/>
          <p:cNvSpPr txBox="1">
            <a:spLocks noChangeArrowheads="1"/>
          </p:cNvSpPr>
          <p:nvPr/>
        </p:nvSpPr>
        <p:spPr bwMode="auto">
          <a:xfrm>
            <a:off x="7235825" y="59499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交换机</a:t>
            </a:r>
          </a:p>
        </p:txBody>
      </p:sp>
      <p:sp>
        <p:nvSpPr>
          <p:cNvPr id="15374" name="Text Box 44"/>
          <p:cNvSpPr txBox="1">
            <a:spLocks noChangeArrowheads="1"/>
          </p:cNvSpPr>
          <p:nvPr/>
        </p:nvSpPr>
        <p:spPr bwMode="auto">
          <a:xfrm>
            <a:off x="179388" y="501332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核心网</a:t>
            </a:r>
          </a:p>
        </p:txBody>
      </p:sp>
      <p:sp>
        <p:nvSpPr>
          <p:cNvPr id="15375" name="Text Box 45"/>
          <p:cNvSpPr txBox="1">
            <a:spLocks noChangeArrowheads="1"/>
          </p:cNvSpPr>
          <p:nvPr/>
        </p:nvSpPr>
        <p:spPr bwMode="auto">
          <a:xfrm>
            <a:off x="179388" y="3860800"/>
            <a:ext cx="1200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chemeClr val="bg1"/>
                </a:solidFill>
              </a:rPr>
              <a:t>路由交换机</a:t>
            </a:r>
          </a:p>
        </p:txBody>
      </p:sp>
      <p:sp>
        <p:nvSpPr>
          <p:cNvPr id="15376" name="Line 46"/>
          <p:cNvSpPr>
            <a:spLocks noChangeShapeType="1"/>
          </p:cNvSpPr>
          <p:nvPr/>
        </p:nvSpPr>
        <p:spPr bwMode="auto">
          <a:xfrm>
            <a:off x="1331913" y="4005263"/>
            <a:ext cx="576262" cy="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7" name="Text Box 47"/>
          <p:cNvSpPr txBox="1">
            <a:spLocks noChangeArrowheads="1"/>
          </p:cNvSpPr>
          <p:nvPr/>
        </p:nvSpPr>
        <p:spPr bwMode="auto">
          <a:xfrm>
            <a:off x="447675" y="4595813"/>
            <a:ext cx="641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200">
                <a:solidFill>
                  <a:schemeClr val="bg1"/>
                </a:solidFill>
              </a:rPr>
              <a:t>交换机</a:t>
            </a:r>
          </a:p>
        </p:txBody>
      </p:sp>
      <p:sp>
        <p:nvSpPr>
          <p:cNvPr id="15378" name="Line 48"/>
          <p:cNvSpPr>
            <a:spLocks noChangeShapeType="1"/>
          </p:cNvSpPr>
          <p:nvPr/>
        </p:nvSpPr>
        <p:spPr bwMode="auto">
          <a:xfrm>
            <a:off x="1042988" y="4724400"/>
            <a:ext cx="936625" cy="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CC0AFBC-A809-4D76-AEE8-3AF322DF92D4}" type="datetime1">
              <a:rPr lang="zh-CN" altLang="en-US" sz="1400" smtClean="0"/>
              <a:pPr>
                <a:spcBef>
                  <a:spcPct val="0"/>
                </a:spcBef>
                <a:buFontTx/>
                <a:buNone/>
              </a:pPr>
              <a:t>2017/9/24</a:t>
            </a:fld>
            <a:endParaRPr lang="en-US" altLang="zh-CN" sz="1400" smtClean="0"/>
          </a:p>
        </p:txBody>
      </p:sp>
      <p:sp>
        <p:nvSpPr>
          <p:cNvPr id="16387"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A01C609-032F-4E27-9638-4AB6710D91B8}" type="slidenum">
              <a:rPr lang="en-US" altLang="zh-CN" sz="1400"/>
              <a:pPr>
                <a:spcBef>
                  <a:spcPct val="0"/>
                </a:spcBef>
                <a:buFontTx/>
                <a:buNone/>
              </a:pPr>
              <a:t>25</a:t>
            </a:fld>
            <a:endParaRPr lang="en-US" altLang="zh-CN" sz="1400"/>
          </a:p>
        </p:txBody>
      </p:sp>
      <p:sp>
        <p:nvSpPr>
          <p:cNvPr id="16388" name="日期占位符 3"/>
          <p:cNvSpPr txBox="1">
            <a:spLocks/>
          </p:cNvSpPr>
          <p:nvPr/>
        </p:nvSpPr>
        <p:spPr bwMode="auto">
          <a:xfrm>
            <a:off x="457200" y="63563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76CF0489-57E7-4541-A8A9-91C27B27EAE2}" type="datetime1">
              <a:rPr lang="zh-CN" altLang="en-US" sz="1400">
                <a:latin typeface="Arial" panose="020B0604020202020204" pitchFamily="34" charset="0"/>
              </a:rPr>
              <a:pPr eaLnBrk="1" hangingPunct="1">
                <a:spcBef>
                  <a:spcPct val="0"/>
                </a:spcBef>
                <a:buFontTx/>
                <a:buNone/>
              </a:pPr>
              <a:t>2017/9/24</a:t>
            </a:fld>
            <a:endParaRPr lang="en-US" altLang="zh-CN" sz="1400">
              <a:latin typeface="Arial" panose="020B0604020202020204" pitchFamily="34" charset="0"/>
            </a:endParaRPr>
          </a:p>
        </p:txBody>
      </p:sp>
      <p:sp>
        <p:nvSpPr>
          <p:cNvPr id="16389" name="灯片编号占位符 4"/>
          <p:cNvSpPr txBox="1">
            <a:spLocks/>
          </p:cNvSpPr>
          <p:nvPr/>
        </p:nvSpPr>
        <p:spPr bwMode="auto">
          <a:xfrm>
            <a:off x="6553200" y="63563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EA19DB89-7335-4F6B-8491-64FB43413537}" type="slidenum">
              <a:rPr lang="en-US" altLang="zh-CN" sz="1400">
                <a:latin typeface="Arial" panose="020B0604020202020204" pitchFamily="34" charset="0"/>
              </a:rPr>
              <a:pPr algn="r" eaLnBrk="1" hangingPunct="1">
                <a:spcBef>
                  <a:spcPct val="0"/>
                </a:spcBef>
                <a:buFontTx/>
                <a:buNone/>
              </a:pPr>
              <a:t>25</a:t>
            </a:fld>
            <a:endParaRPr lang="en-US" altLang="zh-CN" sz="1400">
              <a:latin typeface="Arial" panose="020B0604020202020204" pitchFamily="34" charset="0"/>
            </a:endParaRPr>
          </a:p>
        </p:txBody>
      </p:sp>
      <p:sp>
        <p:nvSpPr>
          <p:cNvPr id="16390" name="日期占位符 1"/>
          <p:cNvSpPr txBox="1">
            <a:spLocks/>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fld id="{E0EDA27A-BBF7-4187-9328-75DDE3C6D97A}" type="datetime1">
              <a:rPr lang="zh-CN" altLang="en-US" sz="1200">
                <a:latin typeface="Arial" panose="020B0604020202020204" pitchFamily="34" charset="0"/>
              </a:rPr>
              <a:pPr algn="ctr" eaLnBrk="1" hangingPunct="1">
                <a:spcBef>
                  <a:spcPct val="0"/>
                </a:spcBef>
                <a:buFontTx/>
                <a:buNone/>
              </a:pPr>
              <a:t>2017/9/24</a:t>
            </a:fld>
            <a:endParaRPr lang="en-US" altLang="zh-CN" sz="1200">
              <a:latin typeface="Arial" panose="020B0604020202020204" pitchFamily="34" charset="0"/>
            </a:endParaRPr>
          </a:p>
        </p:txBody>
      </p:sp>
      <p:sp>
        <p:nvSpPr>
          <p:cNvPr id="16391" name="灯片编号占位符 3"/>
          <p:cNvSpPr txBox="1">
            <a:spLocks/>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424E8C90-EF10-4993-A977-66108A2A3CB3}" type="slidenum">
              <a:rPr lang="en-US" altLang="zh-CN" sz="1200">
                <a:latin typeface="Arial" panose="020B0604020202020204" pitchFamily="34" charset="0"/>
              </a:rPr>
              <a:pPr algn="r" eaLnBrk="1" hangingPunct="1">
                <a:spcBef>
                  <a:spcPct val="0"/>
                </a:spcBef>
                <a:buFontTx/>
                <a:buNone/>
              </a:pPr>
              <a:t>25</a:t>
            </a:fld>
            <a:endParaRPr lang="en-US" altLang="zh-CN" sz="1200">
              <a:latin typeface="Arial" panose="020B0604020202020204" pitchFamily="34" charset="0"/>
            </a:endParaRPr>
          </a:p>
        </p:txBody>
      </p:sp>
      <p:pic>
        <p:nvPicPr>
          <p:cNvPr id="16392" name="Picture 4" descr="photos-hardware-01-20090608"/>
          <p:cNvPicPr>
            <a:picLocks noChangeAspect="1" noChangeArrowheads="1"/>
          </p:cNvPicPr>
          <p:nvPr/>
        </p:nvPicPr>
        <p:blipFill>
          <a:blip r:embed="rId2">
            <a:extLst>
              <a:ext uri="{28A0092B-C50C-407E-A947-70E740481C1C}">
                <a14:useLocalDpi xmlns:a14="http://schemas.microsoft.com/office/drawing/2010/main" val="0"/>
              </a:ext>
            </a:extLst>
          </a:blip>
          <a:srcRect l="76903" t="20737" r="1364" b="12984"/>
          <a:stretch>
            <a:fillRect/>
          </a:stretch>
        </p:blipFill>
        <p:spPr bwMode="auto">
          <a:xfrm>
            <a:off x="2916238" y="1196975"/>
            <a:ext cx="2808287"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Text Box 5"/>
          <p:cNvSpPr txBox="1">
            <a:spLocks noChangeArrowheads="1"/>
          </p:cNvSpPr>
          <p:nvPr/>
        </p:nvSpPr>
        <p:spPr bwMode="auto">
          <a:xfrm>
            <a:off x="1116013" y="4868863"/>
            <a:ext cx="1111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rgbClr val="CCFF66"/>
                </a:solidFill>
                <a:latin typeface="Arial" panose="020B0604020202020204" pitchFamily="34" charset="0"/>
              </a:rPr>
              <a:t>USB</a:t>
            </a:r>
            <a:r>
              <a:rPr lang="zh-CN" altLang="en-US" sz="2400">
                <a:solidFill>
                  <a:srgbClr val="CCFF66"/>
                </a:solidFill>
                <a:latin typeface="Arial" panose="020B0604020202020204" pitchFamily="34" charset="0"/>
              </a:rPr>
              <a:t>接口</a:t>
            </a:r>
          </a:p>
        </p:txBody>
      </p:sp>
      <p:sp>
        <p:nvSpPr>
          <p:cNvPr id="16394" name="Line 6"/>
          <p:cNvSpPr>
            <a:spLocks noChangeShapeType="1"/>
          </p:cNvSpPr>
          <p:nvPr/>
        </p:nvSpPr>
        <p:spPr bwMode="auto">
          <a:xfrm flipH="1">
            <a:off x="5795963" y="5157788"/>
            <a:ext cx="360362" cy="0"/>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5" name="Text Box 7"/>
          <p:cNvSpPr txBox="1">
            <a:spLocks noChangeArrowheads="1"/>
          </p:cNvSpPr>
          <p:nvPr/>
        </p:nvSpPr>
        <p:spPr bwMode="auto">
          <a:xfrm>
            <a:off x="1476375" y="36449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rgbClr val="CCFF66"/>
                </a:solidFill>
                <a:latin typeface="Arial" panose="020B0604020202020204" pitchFamily="34" charset="0"/>
              </a:rPr>
              <a:t>SD</a:t>
            </a:r>
            <a:r>
              <a:rPr lang="zh-CN" altLang="en-US" sz="2400">
                <a:solidFill>
                  <a:srgbClr val="CCFF66"/>
                </a:solidFill>
                <a:latin typeface="Arial" panose="020B0604020202020204" pitchFamily="34" charset="0"/>
              </a:rPr>
              <a:t>卡</a:t>
            </a:r>
          </a:p>
        </p:txBody>
      </p:sp>
      <p:sp>
        <p:nvSpPr>
          <p:cNvPr id="16396" name="Line 8"/>
          <p:cNvSpPr>
            <a:spLocks noChangeShapeType="1"/>
          </p:cNvSpPr>
          <p:nvPr/>
        </p:nvSpPr>
        <p:spPr bwMode="auto">
          <a:xfrm flipH="1">
            <a:off x="5795963" y="3789363"/>
            <a:ext cx="360362" cy="0"/>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7" name="Text Box 9"/>
          <p:cNvSpPr txBox="1">
            <a:spLocks noChangeArrowheads="1"/>
          </p:cNvSpPr>
          <p:nvPr/>
        </p:nvSpPr>
        <p:spPr bwMode="auto">
          <a:xfrm>
            <a:off x="611188" y="2565400"/>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rgbClr val="CCFF66"/>
                </a:solidFill>
                <a:latin typeface="Arial" panose="020B0604020202020204" pitchFamily="34" charset="0"/>
              </a:rPr>
              <a:t>SIM/UIM/USIM</a:t>
            </a:r>
          </a:p>
        </p:txBody>
      </p:sp>
      <p:sp>
        <p:nvSpPr>
          <p:cNvPr id="16398" name="Line 10"/>
          <p:cNvSpPr>
            <a:spLocks noChangeShapeType="1"/>
          </p:cNvSpPr>
          <p:nvPr/>
        </p:nvSpPr>
        <p:spPr bwMode="auto">
          <a:xfrm>
            <a:off x="2411413" y="2781300"/>
            <a:ext cx="433387" cy="0"/>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9" name="Text Box 11"/>
          <p:cNvSpPr txBox="1">
            <a:spLocks noChangeArrowheads="1"/>
          </p:cNvSpPr>
          <p:nvPr/>
        </p:nvSpPr>
        <p:spPr bwMode="auto">
          <a:xfrm>
            <a:off x="7092950" y="32004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2400">
              <a:latin typeface="Arial" panose="020B0604020202020204" pitchFamily="34" charset="0"/>
            </a:endParaRPr>
          </a:p>
        </p:txBody>
      </p:sp>
      <p:sp>
        <p:nvSpPr>
          <p:cNvPr id="16400" name="Freeform 12"/>
          <p:cNvSpPr>
            <a:spLocks/>
          </p:cNvSpPr>
          <p:nvPr/>
        </p:nvSpPr>
        <p:spPr bwMode="auto">
          <a:xfrm>
            <a:off x="5651500" y="836613"/>
            <a:ext cx="865188" cy="360362"/>
          </a:xfrm>
          <a:custGeom>
            <a:avLst/>
            <a:gdLst>
              <a:gd name="T0" fmla="*/ 0 w 681"/>
              <a:gd name="T1" fmla="*/ 2147483646 h 280"/>
              <a:gd name="T2" fmla="*/ 2147483646 w 681"/>
              <a:gd name="T3" fmla="*/ 2147483646 h 280"/>
              <a:gd name="T4" fmla="*/ 2147483646 w 681"/>
              <a:gd name="T5" fmla="*/ 2147483646 h 280"/>
              <a:gd name="T6" fmla="*/ 2147483646 w 681"/>
              <a:gd name="T7" fmla="*/ 0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1" h="280">
                <a:moveTo>
                  <a:pt x="0" y="272"/>
                </a:moveTo>
                <a:cubicBezTo>
                  <a:pt x="132" y="158"/>
                  <a:pt x="265" y="45"/>
                  <a:pt x="318" y="45"/>
                </a:cubicBezTo>
                <a:cubicBezTo>
                  <a:pt x="371" y="45"/>
                  <a:pt x="257" y="280"/>
                  <a:pt x="318" y="272"/>
                </a:cubicBezTo>
                <a:cubicBezTo>
                  <a:pt x="379" y="264"/>
                  <a:pt x="621" y="45"/>
                  <a:pt x="681" y="0"/>
                </a:cubicBezTo>
              </a:path>
            </a:pathLst>
          </a:custGeom>
          <a:noFill/>
          <a:ln w="38100" cap="flat" cmpd="sng">
            <a:solidFill>
              <a:srgbClr val="FF3300"/>
            </a:solidFill>
            <a:prstDash val="dash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1" name="Text Box 14"/>
          <p:cNvSpPr txBox="1">
            <a:spLocks noChangeArrowheads="1"/>
          </p:cNvSpPr>
          <p:nvPr/>
        </p:nvSpPr>
        <p:spPr bwMode="auto">
          <a:xfrm>
            <a:off x="250825" y="150813"/>
            <a:ext cx="26558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b="1">
                <a:solidFill>
                  <a:srgbClr val="FFFF00"/>
                </a:solidFill>
                <a:latin typeface="Arial" panose="020B0604020202020204" pitchFamily="34" charset="0"/>
              </a:rPr>
              <a:t>智能移动终端</a:t>
            </a:r>
          </a:p>
        </p:txBody>
      </p:sp>
      <p:sp>
        <p:nvSpPr>
          <p:cNvPr id="16402" name="Text Box 15"/>
          <p:cNvSpPr txBox="1">
            <a:spLocks noChangeArrowheads="1"/>
          </p:cNvSpPr>
          <p:nvPr/>
        </p:nvSpPr>
        <p:spPr bwMode="auto">
          <a:xfrm>
            <a:off x="6300788" y="3573463"/>
            <a:ext cx="844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rgbClr val="CCFF66"/>
                </a:solidFill>
                <a:latin typeface="Arial" panose="020B0604020202020204" pitchFamily="34" charset="0"/>
              </a:rPr>
              <a:t>WLAN</a:t>
            </a:r>
          </a:p>
        </p:txBody>
      </p:sp>
      <p:sp>
        <p:nvSpPr>
          <p:cNvPr id="16403" name="Text Box 16"/>
          <p:cNvSpPr txBox="1">
            <a:spLocks noChangeArrowheads="1"/>
          </p:cNvSpPr>
          <p:nvPr/>
        </p:nvSpPr>
        <p:spPr bwMode="auto">
          <a:xfrm>
            <a:off x="6300788" y="4941888"/>
            <a:ext cx="1149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rgbClr val="CCFF66"/>
                </a:solidFill>
                <a:latin typeface="Arial" panose="020B0604020202020204" pitchFamily="34" charset="0"/>
              </a:rPr>
              <a:t>Bluetooth</a:t>
            </a:r>
          </a:p>
        </p:txBody>
      </p:sp>
      <p:sp>
        <p:nvSpPr>
          <p:cNvPr id="16404" name="Line 17"/>
          <p:cNvSpPr>
            <a:spLocks noChangeShapeType="1"/>
          </p:cNvSpPr>
          <p:nvPr/>
        </p:nvSpPr>
        <p:spPr bwMode="auto">
          <a:xfrm>
            <a:off x="2411413" y="3860800"/>
            <a:ext cx="433387" cy="0"/>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5" name="Line 18"/>
          <p:cNvSpPr>
            <a:spLocks noChangeShapeType="1"/>
          </p:cNvSpPr>
          <p:nvPr/>
        </p:nvSpPr>
        <p:spPr bwMode="auto">
          <a:xfrm>
            <a:off x="2411413" y="5084763"/>
            <a:ext cx="433387" cy="0"/>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6406" name="Picture 19" descr="SIM卡"/>
          <p:cNvPicPr>
            <a:picLocks noChangeAspect="1" noChangeArrowheads="1"/>
          </p:cNvPicPr>
          <p:nvPr/>
        </p:nvPicPr>
        <p:blipFill>
          <a:blip r:embed="rId3">
            <a:extLst>
              <a:ext uri="{28A0092B-C50C-407E-A947-70E740481C1C}">
                <a14:useLocalDpi xmlns:a14="http://schemas.microsoft.com/office/drawing/2010/main" val="0"/>
              </a:ext>
            </a:extLst>
          </a:blip>
          <a:srcRect l="8005" t="14761" r="6534" b="11679"/>
          <a:stretch>
            <a:fillRect/>
          </a:stretch>
        </p:blipFill>
        <p:spPr bwMode="auto">
          <a:xfrm>
            <a:off x="323850" y="1773238"/>
            <a:ext cx="12255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7" name="Picture 20" descr="SD卡"/>
          <p:cNvPicPr>
            <a:picLocks noChangeAspect="1" noChangeArrowheads="1"/>
          </p:cNvPicPr>
          <p:nvPr/>
        </p:nvPicPr>
        <p:blipFill>
          <a:blip r:embed="rId4">
            <a:extLst>
              <a:ext uri="{28A0092B-C50C-407E-A947-70E740481C1C}">
                <a14:useLocalDpi xmlns:a14="http://schemas.microsoft.com/office/drawing/2010/main" val="0"/>
              </a:ext>
            </a:extLst>
          </a:blip>
          <a:srcRect l="15092" t="8607" r="12814" b="11012"/>
          <a:stretch>
            <a:fillRect/>
          </a:stretch>
        </p:blipFill>
        <p:spPr bwMode="auto">
          <a:xfrm>
            <a:off x="250825" y="3500438"/>
            <a:ext cx="1223963"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8" name="Picture 21" descr="蓝牙"/>
          <p:cNvPicPr>
            <a:picLocks noChangeAspect="1" noChangeArrowheads="1"/>
          </p:cNvPicPr>
          <p:nvPr/>
        </p:nvPicPr>
        <p:blipFill>
          <a:blip r:embed="rId5" cstate="print">
            <a:extLst>
              <a:ext uri="{28A0092B-C50C-407E-A947-70E740481C1C}">
                <a14:useLocalDpi xmlns:a14="http://schemas.microsoft.com/office/drawing/2010/main" val="0"/>
              </a:ext>
            </a:extLst>
          </a:blip>
          <a:srcRect l="28514" t="15628" r="28693" b="13773"/>
          <a:stretch>
            <a:fillRect/>
          </a:stretch>
        </p:blipFill>
        <p:spPr bwMode="auto">
          <a:xfrm>
            <a:off x="7596188" y="4508500"/>
            <a:ext cx="8715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Picture 22" descr="USB"/>
          <p:cNvPicPr>
            <a:picLocks noChangeAspect="1" noChangeArrowheads="1"/>
          </p:cNvPicPr>
          <p:nvPr/>
        </p:nvPicPr>
        <p:blipFill>
          <a:blip r:embed="rId6">
            <a:extLst>
              <a:ext uri="{28A0092B-C50C-407E-A947-70E740481C1C}">
                <a14:useLocalDpi xmlns:a14="http://schemas.microsoft.com/office/drawing/2010/main" val="0"/>
              </a:ext>
            </a:extLst>
          </a:blip>
          <a:srcRect l="18500" t="17149" r="48750" b="50000"/>
          <a:stretch>
            <a:fillRect/>
          </a:stretch>
        </p:blipFill>
        <p:spPr bwMode="auto">
          <a:xfrm>
            <a:off x="611188" y="5373688"/>
            <a:ext cx="11525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0" name="Picture 23" descr="WiFi标志"/>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8850" y="3141663"/>
            <a:ext cx="12954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1" name="Text Box 24"/>
          <p:cNvSpPr txBox="1">
            <a:spLocks noChangeArrowheads="1"/>
          </p:cNvSpPr>
          <p:nvPr/>
        </p:nvSpPr>
        <p:spPr bwMode="auto">
          <a:xfrm>
            <a:off x="5848350" y="5805488"/>
            <a:ext cx="16224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rgbClr val="CCFF66"/>
                </a:solidFill>
                <a:latin typeface="Arial" panose="020B0604020202020204" pitchFamily="34" charset="0"/>
              </a:rPr>
              <a:t>RFID/NFC</a:t>
            </a:r>
          </a:p>
        </p:txBody>
      </p:sp>
      <p:sp>
        <p:nvSpPr>
          <p:cNvPr id="16412" name="Line 25"/>
          <p:cNvSpPr>
            <a:spLocks noChangeShapeType="1"/>
          </p:cNvSpPr>
          <p:nvPr/>
        </p:nvSpPr>
        <p:spPr bwMode="auto">
          <a:xfrm flipH="1">
            <a:off x="5867400" y="5949950"/>
            <a:ext cx="360363" cy="0"/>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3" name="Oval 26"/>
          <p:cNvSpPr>
            <a:spLocks noChangeArrowheads="1"/>
          </p:cNvSpPr>
          <p:nvPr/>
        </p:nvSpPr>
        <p:spPr bwMode="auto">
          <a:xfrm>
            <a:off x="5724525" y="431800"/>
            <a:ext cx="1584325" cy="914400"/>
          </a:xfrm>
          <a:prstGeom prst="ellipse">
            <a:avLst/>
          </a:prstGeom>
          <a:noFill/>
          <a:ln w="9525">
            <a:solidFill>
              <a:srgbClr val="FF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16414" name="Oval 27"/>
          <p:cNvSpPr>
            <a:spLocks noChangeArrowheads="1"/>
          </p:cNvSpPr>
          <p:nvPr/>
        </p:nvSpPr>
        <p:spPr bwMode="auto">
          <a:xfrm>
            <a:off x="4643438" y="0"/>
            <a:ext cx="3673475" cy="1727200"/>
          </a:xfrm>
          <a:prstGeom prst="ellipse">
            <a:avLst/>
          </a:prstGeom>
          <a:noFill/>
          <a:ln w="9525">
            <a:solidFill>
              <a:srgbClr val="FFFF00"/>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16415" name="Oval 28"/>
          <p:cNvSpPr>
            <a:spLocks noChangeArrowheads="1"/>
          </p:cNvSpPr>
          <p:nvPr/>
        </p:nvSpPr>
        <p:spPr bwMode="auto">
          <a:xfrm>
            <a:off x="5148263" y="215900"/>
            <a:ext cx="2663825" cy="1295400"/>
          </a:xfrm>
          <a:prstGeom prst="ellipse">
            <a:avLst/>
          </a:prstGeom>
          <a:noFill/>
          <a:ln w="9525">
            <a:solidFill>
              <a:srgbClr val="FFFF00"/>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16416" name="Oval 29"/>
          <p:cNvSpPr>
            <a:spLocks noChangeArrowheads="1"/>
          </p:cNvSpPr>
          <p:nvPr/>
        </p:nvSpPr>
        <p:spPr bwMode="auto">
          <a:xfrm>
            <a:off x="6227763" y="647700"/>
            <a:ext cx="649287" cy="504825"/>
          </a:xfrm>
          <a:prstGeom prst="ellipse">
            <a:avLst/>
          </a:prstGeom>
          <a:noFill/>
          <a:ln w="9525">
            <a:solidFill>
              <a:srgbClr val="FF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16417" name="Rectangle 30"/>
          <p:cNvSpPr>
            <a:spLocks noChangeArrowheads="1"/>
          </p:cNvSpPr>
          <p:nvPr/>
        </p:nvSpPr>
        <p:spPr bwMode="auto">
          <a:xfrm>
            <a:off x="7470775" y="6092825"/>
            <a:ext cx="576263" cy="71438"/>
          </a:xfrm>
          <a:prstGeom prst="rect">
            <a:avLst/>
          </a:prstGeom>
          <a:solidFill>
            <a:srgbClr val="DDDDD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16418" name="Text Box 31"/>
          <p:cNvSpPr txBox="1">
            <a:spLocks noChangeArrowheads="1"/>
          </p:cNvSpPr>
          <p:nvPr/>
        </p:nvSpPr>
        <p:spPr bwMode="auto">
          <a:xfrm>
            <a:off x="2916238" y="6400800"/>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rgbClr val="FFFF00"/>
                </a:solidFill>
                <a:latin typeface="Arial" panose="020B0604020202020204" pitchFamily="34" charset="0"/>
              </a:rPr>
              <a:t>应用软件 </a:t>
            </a:r>
            <a:r>
              <a:rPr lang="en-US" altLang="zh-CN" sz="2400">
                <a:solidFill>
                  <a:srgbClr val="FFFF00"/>
                </a:solidFill>
                <a:latin typeface="Arial" panose="020B0604020202020204" pitchFamily="34" charset="0"/>
                <a:sym typeface="Wingdings" panose="05000000000000000000" pitchFamily="2" charset="2"/>
              </a:rPr>
              <a:t>/ </a:t>
            </a:r>
            <a:r>
              <a:rPr lang="zh-CN" altLang="en-US" sz="2400">
                <a:solidFill>
                  <a:srgbClr val="FFFF00"/>
                </a:solidFill>
                <a:latin typeface="Arial" panose="020B0604020202020204" pitchFamily="34" charset="0"/>
              </a:rPr>
              <a:t>操作系统</a:t>
            </a:r>
          </a:p>
        </p:txBody>
      </p:sp>
      <p:sp>
        <p:nvSpPr>
          <p:cNvPr id="16419" name="Text Box 32"/>
          <p:cNvSpPr txBox="1">
            <a:spLocks noChangeArrowheads="1"/>
          </p:cNvSpPr>
          <p:nvPr/>
        </p:nvSpPr>
        <p:spPr bwMode="auto">
          <a:xfrm>
            <a:off x="7235825" y="620713"/>
            <a:ext cx="1162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latin typeface="Arial" panose="020B0604020202020204" pitchFamily="34" charset="0"/>
              </a:rPr>
              <a:t>空中 接口</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684213" y="476250"/>
            <a:ext cx="7772400" cy="1143000"/>
          </a:xfrm>
        </p:spPr>
        <p:txBody>
          <a:bodyPr/>
          <a:lstStyle/>
          <a:p>
            <a:r>
              <a:rPr lang="zh-CN" altLang="en-US" smtClean="0">
                <a:solidFill>
                  <a:srgbClr val="FFFF00"/>
                </a:solidFill>
              </a:rPr>
              <a:t>手机内部结构</a:t>
            </a:r>
          </a:p>
        </p:txBody>
      </p:sp>
      <p:sp>
        <p:nvSpPr>
          <p:cNvPr id="17411"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7E8C0F3-F1B6-458B-9947-5ABEB6129BFC}" type="datetime1">
              <a:rPr lang="zh-CN" altLang="en-US" sz="1400" smtClean="0"/>
              <a:pPr>
                <a:spcBef>
                  <a:spcPct val="0"/>
                </a:spcBef>
                <a:buFontTx/>
                <a:buNone/>
              </a:pPr>
              <a:t>2017/9/24</a:t>
            </a:fld>
            <a:endParaRPr lang="en-US" altLang="zh-CN" sz="1400" smtClean="0"/>
          </a:p>
        </p:txBody>
      </p:sp>
      <p:sp>
        <p:nvSpPr>
          <p:cNvPr id="17412"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D6A3213-57EF-4C5F-AAFE-6BDED4B66CE8}" type="slidenum">
              <a:rPr lang="en-US" altLang="zh-CN" sz="1400"/>
              <a:pPr>
                <a:spcBef>
                  <a:spcPct val="0"/>
                </a:spcBef>
                <a:buFontTx/>
                <a:buNone/>
              </a:pPr>
              <a:t>26</a:t>
            </a:fld>
            <a:endParaRPr lang="en-US" altLang="zh-CN" sz="1400"/>
          </a:p>
        </p:txBody>
      </p:sp>
      <p:sp>
        <p:nvSpPr>
          <p:cNvPr id="17413" name="Rectangle 23"/>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grpSp>
        <p:nvGrpSpPr>
          <p:cNvPr id="7" name="Group 1"/>
          <p:cNvGrpSpPr>
            <a:grpSpLocks noChangeAspect="1"/>
          </p:cNvGrpSpPr>
          <p:nvPr/>
        </p:nvGrpSpPr>
        <p:grpSpPr bwMode="auto">
          <a:xfrm>
            <a:off x="235023" y="2300975"/>
            <a:ext cx="4287669" cy="3573058"/>
            <a:chOff x="3017" y="3256"/>
            <a:chExt cx="6260" cy="3396"/>
          </a:xfrm>
          <a:solidFill>
            <a:schemeClr val="bg1"/>
          </a:solidFill>
        </p:grpSpPr>
        <p:sp>
          <p:nvSpPr>
            <p:cNvPr id="8" name="AutoShape 22"/>
            <p:cNvSpPr>
              <a:spLocks noChangeAspect="1" noChangeArrowheads="1" noTextEdit="1"/>
            </p:cNvSpPr>
            <p:nvPr/>
          </p:nvSpPr>
          <p:spPr bwMode="auto">
            <a:xfrm>
              <a:off x="3017" y="3256"/>
              <a:ext cx="6260" cy="3396"/>
            </a:xfrm>
            <a:prstGeom prst="rect">
              <a:avLst/>
            </a:prstGeom>
            <a:grpFill/>
            <a:extLst/>
          </p:spPr>
          <p:txBody>
            <a:bodyPr/>
            <a:lstStyle/>
            <a:p>
              <a:pPr algn="ctr" eaLnBrk="1" hangingPunct="1">
                <a:defRPr/>
              </a:pPr>
              <a:endParaRPr lang="zh-CN" altLang="en-US"/>
            </a:p>
          </p:txBody>
        </p:sp>
        <p:sp>
          <p:nvSpPr>
            <p:cNvPr id="9" name="Text Box 21"/>
            <p:cNvSpPr txBox="1">
              <a:spLocks noChangeArrowheads="1"/>
            </p:cNvSpPr>
            <p:nvPr/>
          </p:nvSpPr>
          <p:spPr bwMode="auto">
            <a:xfrm>
              <a:off x="4113" y="6245"/>
              <a:ext cx="2348" cy="3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zh-CN" sz="900"/>
                <a:t>键盘、打印机、</a:t>
              </a:r>
              <a:r>
                <a:rPr lang="en-US" altLang="zh-CN" sz="900"/>
                <a:t>U</a:t>
              </a:r>
              <a:r>
                <a:rPr lang="zh-CN" altLang="en-US" sz="900"/>
                <a:t>盘等外设</a:t>
              </a:r>
              <a:endParaRPr lang="zh-CN" altLang="en-US"/>
            </a:p>
          </p:txBody>
        </p:sp>
        <p:sp>
          <p:nvSpPr>
            <p:cNvPr id="10" name="Text Box 20"/>
            <p:cNvSpPr txBox="1">
              <a:spLocks noChangeArrowheads="1"/>
            </p:cNvSpPr>
            <p:nvPr/>
          </p:nvSpPr>
          <p:spPr bwMode="auto">
            <a:xfrm>
              <a:off x="6147" y="5565"/>
              <a:ext cx="939" cy="4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zh-CN" sz="900"/>
                <a:t>网络设备</a:t>
              </a:r>
              <a:endParaRPr lang="zh-CN"/>
            </a:p>
          </p:txBody>
        </p:sp>
        <p:sp>
          <p:nvSpPr>
            <p:cNvPr id="11" name="Text Box 19"/>
            <p:cNvSpPr txBox="1">
              <a:spLocks noChangeArrowheads="1"/>
            </p:cNvSpPr>
            <p:nvPr/>
          </p:nvSpPr>
          <p:spPr bwMode="auto">
            <a:xfrm>
              <a:off x="3486" y="4207"/>
              <a:ext cx="626" cy="542"/>
            </a:xfrm>
            <a:prstGeom prst="rect">
              <a:avLst/>
            </a:prstGeom>
            <a:grpFill/>
            <a:ln w="9525">
              <a:solidFill>
                <a:srgbClr val="000000"/>
              </a:solidFill>
              <a:miter lim="800000"/>
              <a:headEnd/>
              <a:tailEnd/>
            </a:ln>
          </p:spPr>
          <p:txBody>
            <a:bodyPr/>
            <a:lstStyle/>
            <a:p>
              <a:pPr algn="ctr">
                <a:defRPr/>
              </a:pPr>
              <a:r>
                <a:rPr lang="en-US" altLang="zh-CN" sz="1000"/>
                <a:t>CPU</a:t>
              </a:r>
              <a:endParaRPr lang="en-US" altLang="zh-CN"/>
            </a:p>
          </p:txBody>
        </p:sp>
        <p:sp>
          <p:nvSpPr>
            <p:cNvPr id="12" name="Line 18"/>
            <p:cNvSpPr>
              <a:spLocks noChangeShapeType="1"/>
            </p:cNvSpPr>
            <p:nvPr/>
          </p:nvSpPr>
          <p:spPr bwMode="auto">
            <a:xfrm>
              <a:off x="5051" y="3527"/>
              <a:ext cx="1" cy="1903"/>
            </a:xfrm>
            <a:prstGeom prst="line">
              <a:avLst/>
            </a:prstGeom>
            <a:grpFill/>
            <a:ln w="38100" cmpd="dbl">
              <a:solidFill>
                <a:srgbClr val="000000"/>
              </a:solidFill>
              <a:round/>
              <a:headEnd/>
              <a:tailEnd/>
            </a:ln>
            <a:extLst/>
          </p:spPr>
          <p:txBody>
            <a:bodyPr/>
            <a:lstStyle/>
            <a:p>
              <a:pPr algn="ctr" eaLnBrk="1" hangingPunct="1">
                <a:defRPr/>
              </a:pPr>
              <a:endParaRPr lang="zh-CN" altLang="en-US"/>
            </a:p>
          </p:txBody>
        </p:sp>
        <p:sp>
          <p:nvSpPr>
            <p:cNvPr id="13" name="Line 17"/>
            <p:cNvSpPr>
              <a:spLocks noChangeShapeType="1"/>
            </p:cNvSpPr>
            <p:nvPr/>
          </p:nvSpPr>
          <p:spPr bwMode="auto">
            <a:xfrm>
              <a:off x="4112" y="4479"/>
              <a:ext cx="939" cy="1"/>
            </a:xfrm>
            <a:prstGeom prst="line">
              <a:avLst/>
            </a:prstGeom>
            <a:grpFill/>
            <a:ln w="38100" cmpd="dbl">
              <a:solidFill>
                <a:srgbClr val="000000"/>
              </a:solidFill>
              <a:round/>
              <a:headEnd/>
              <a:tailEnd/>
            </a:ln>
            <a:extLst/>
          </p:spPr>
          <p:txBody>
            <a:bodyPr/>
            <a:lstStyle/>
            <a:p>
              <a:pPr algn="ctr" eaLnBrk="1" hangingPunct="1">
                <a:defRPr/>
              </a:pPr>
              <a:endParaRPr lang="zh-CN" altLang="en-US"/>
            </a:p>
          </p:txBody>
        </p:sp>
        <p:sp>
          <p:nvSpPr>
            <p:cNvPr id="14" name="Text Box 16"/>
            <p:cNvSpPr txBox="1">
              <a:spLocks noChangeArrowheads="1"/>
            </p:cNvSpPr>
            <p:nvPr/>
          </p:nvSpPr>
          <p:spPr bwMode="auto">
            <a:xfrm>
              <a:off x="5521" y="3527"/>
              <a:ext cx="782" cy="408"/>
            </a:xfrm>
            <a:prstGeom prst="rect">
              <a:avLst/>
            </a:prstGeom>
            <a:grpFill/>
            <a:ln w="9525">
              <a:solidFill>
                <a:srgbClr val="000000"/>
              </a:solidFill>
              <a:miter lim="800000"/>
              <a:headEnd/>
              <a:tailEnd/>
            </a:ln>
          </p:spPr>
          <p:txBody>
            <a:bodyPr/>
            <a:lstStyle/>
            <a:p>
              <a:pPr algn="ctr">
                <a:defRPr/>
              </a:pPr>
              <a:r>
                <a:rPr lang="en-US" altLang="zh-CN" sz="1000"/>
                <a:t>ROM</a:t>
              </a:r>
              <a:endParaRPr lang="en-US" altLang="zh-CN"/>
            </a:p>
          </p:txBody>
        </p:sp>
        <p:sp>
          <p:nvSpPr>
            <p:cNvPr id="15" name="Text Box 15"/>
            <p:cNvSpPr txBox="1">
              <a:spLocks noChangeArrowheads="1"/>
            </p:cNvSpPr>
            <p:nvPr/>
          </p:nvSpPr>
          <p:spPr bwMode="auto">
            <a:xfrm>
              <a:off x="5521" y="4207"/>
              <a:ext cx="781" cy="407"/>
            </a:xfrm>
            <a:prstGeom prst="rect">
              <a:avLst/>
            </a:prstGeom>
            <a:grpFill/>
            <a:ln w="9525">
              <a:solidFill>
                <a:srgbClr val="000000"/>
              </a:solidFill>
              <a:miter lim="800000"/>
              <a:headEnd/>
              <a:tailEnd/>
            </a:ln>
          </p:spPr>
          <p:txBody>
            <a:bodyPr/>
            <a:lstStyle/>
            <a:p>
              <a:pPr algn="ctr">
                <a:defRPr/>
              </a:pPr>
              <a:r>
                <a:rPr lang="en-US" altLang="zh-CN" sz="1000"/>
                <a:t>RAM</a:t>
              </a:r>
              <a:endParaRPr lang="en-US" altLang="zh-CN"/>
            </a:p>
          </p:txBody>
        </p:sp>
        <p:sp>
          <p:nvSpPr>
            <p:cNvPr id="16" name="Text Box 14"/>
            <p:cNvSpPr txBox="1">
              <a:spLocks noChangeArrowheads="1"/>
            </p:cNvSpPr>
            <p:nvPr/>
          </p:nvSpPr>
          <p:spPr bwMode="auto">
            <a:xfrm>
              <a:off x="5521" y="4886"/>
              <a:ext cx="782" cy="409"/>
            </a:xfrm>
            <a:prstGeom prst="rect">
              <a:avLst/>
            </a:prstGeom>
            <a:grpFill/>
            <a:ln w="9525">
              <a:solidFill>
                <a:srgbClr val="000000"/>
              </a:solidFill>
              <a:miter lim="800000"/>
              <a:headEnd/>
              <a:tailEnd/>
            </a:ln>
          </p:spPr>
          <p:txBody>
            <a:bodyPr/>
            <a:lstStyle/>
            <a:p>
              <a:pPr algn="ctr">
                <a:defRPr/>
              </a:pPr>
              <a:r>
                <a:rPr lang="zh-CN" sz="1000"/>
                <a:t>硬盘</a:t>
              </a:r>
              <a:endParaRPr lang="zh-CN"/>
            </a:p>
          </p:txBody>
        </p:sp>
        <p:sp>
          <p:nvSpPr>
            <p:cNvPr id="17" name="Line 13"/>
            <p:cNvSpPr>
              <a:spLocks noChangeShapeType="1"/>
            </p:cNvSpPr>
            <p:nvPr/>
          </p:nvSpPr>
          <p:spPr bwMode="auto">
            <a:xfrm>
              <a:off x="5051" y="3663"/>
              <a:ext cx="470" cy="0"/>
            </a:xfrm>
            <a:prstGeom prst="line">
              <a:avLst/>
            </a:prstGeom>
            <a:grpFill/>
            <a:ln w="38100" cmpd="dbl">
              <a:solidFill>
                <a:srgbClr val="000000"/>
              </a:solidFill>
              <a:round/>
              <a:headEnd/>
              <a:tailEnd/>
            </a:ln>
            <a:extLst/>
          </p:spPr>
          <p:txBody>
            <a:bodyPr/>
            <a:lstStyle/>
            <a:p>
              <a:pPr algn="ctr" eaLnBrk="1" hangingPunct="1">
                <a:defRPr/>
              </a:pPr>
              <a:endParaRPr lang="zh-CN" altLang="en-US"/>
            </a:p>
          </p:txBody>
        </p:sp>
        <p:sp>
          <p:nvSpPr>
            <p:cNvPr id="18" name="Line 12"/>
            <p:cNvSpPr>
              <a:spLocks noChangeShapeType="1"/>
            </p:cNvSpPr>
            <p:nvPr/>
          </p:nvSpPr>
          <p:spPr bwMode="auto">
            <a:xfrm>
              <a:off x="5051" y="4343"/>
              <a:ext cx="470" cy="0"/>
            </a:xfrm>
            <a:prstGeom prst="line">
              <a:avLst/>
            </a:prstGeom>
            <a:grpFill/>
            <a:ln w="38100" cmpd="dbl">
              <a:solidFill>
                <a:srgbClr val="000000"/>
              </a:solidFill>
              <a:round/>
              <a:headEnd/>
              <a:tailEnd/>
            </a:ln>
            <a:extLst/>
          </p:spPr>
          <p:txBody>
            <a:bodyPr/>
            <a:lstStyle/>
            <a:p>
              <a:pPr algn="ctr" eaLnBrk="1" hangingPunct="1">
                <a:defRPr/>
              </a:pPr>
              <a:endParaRPr lang="zh-CN" altLang="en-US"/>
            </a:p>
          </p:txBody>
        </p:sp>
        <p:sp>
          <p:nvSpPr>
            <p:cNvPr id="19" name="Line 11"/>
            <p:cNvSpPr>
              <a:spLocks noChangeShapeType="1"/>
            </p:cNvSpPr>
            <p:nvPr/>
          </p:nvSpPr>
          <p:spPr bwMode="auto">
            <a:xfrm>
              <a:off x="5051" y="5022"/>
              <a:ext cx="470" cy="0"/>
            </a:xfrm>
            <a:prstGeom prst="line">
              <a:avLst/>
            </a:prstGeom>
            <a:grpFill/>
            <a:ln w="38100" cmpd="dbl">
              <a:solidFill>
                <a:srgbClr val="000000"/>
              </a:solidFill>
              <a:round/>
              <a:headEnd/>
              <a:tailEnd/>
            </a:ln>
            <a:extLst/>
          </p:spPr>
          <p:txBody>
            <a:bodyPr/>
            <a:lstStyle/>
            <a:p>
              <a:pPr algn="ctr" eaLnBrk="1" hangingPunct="1">
                <a:defRPr/>
              </a:pPr>
              <a:endParaRPr lang="zh-CN" altLang="en-US"/>
            </a:p>
          </p:txBody>
        </p:sp>
        <p:sp>
          <p:nvSpPr>
            <p:cNvPr id="20" name="Text Box 10"/>
            <p:cNvSpPr txBox="1">
              <a:spLocks noChangeArrowheads="1"/>
            </p:cNvSpPr>
            <p:nvPr/>
          </p:nvSpPr>
          <p:spPr bwMode="auto">
            <a:xfrm>
              <a:off x="4582" y="5430"/>
              <a:ext cx="939" cy="406"/>
            </a:xfrm>
            <a:prstGeom prst="rect">
              <a:avLst/>
            </a:prstGeom>
            <a:grpFill/>
            <a:ln w="9525">
              <a:solidFill>
                <a:srgbClr val="000000"/>
              </a:solidFill>
              <a:miter lim="800000"/>
              <a:headEnd/>
              <a:tailEnd/>
            </a:ln>
          </p:spPr>
          <p:txBody>
            <a:bodyPr/>
            <a:lstStyle/>
            <a:p>
              <a:pPr algn="ctr">
                <a:defRPr/>
              </a:pPr>
              <a:r>
                <a:rPr lang="zh-CN" sz="1000"/>
                <a:t>接口</a:t>
              </a:r>
              <a:endParaRPr lang="zh-CN"/>
            </a:p>
          </p:txBody>
        </p:sp>
        <p:sp>
          <p:nvSpPr>
            <p:cNvPr id="21" name="AutoShape 9"/>
            <p:cNvSpPr>
              <a:spLocks noChangeShapeType="1"/>
            </p:cNvSpPr>
            <p:nvPr/>
          </p:nvSpPr>
          <p:spPr bwMode="auto">
            <a:xfrm>
              <a:off x="5521" y="5701"/>
              <a:ext cx="628" cy="1"/>
            </a:xfrm>
            <a:prstGeom prst="straightConnector1">
              <a:avLst/>
            </a:prstGeom>
            <a:grpFill/>
            <a:ln w="9525">
              <a:solidFill>
                <a:srgbClr val="000000"/>
              </a:solidFill>
              <a:round/>
              <a:headEnd type="triangle" w="med" len="med"/>
              <a:tailEnd type="triangle" w="med" len="med"/>
            </a:ln>
            <a:extLst/>
          </p:spPr>
          <p:txBody>
            <a:bodyPr/>
            <a:lstStyle/>
            <a:p>
              <a:pPr algn="ctr" eaLnBrk="1" hangingPunct="1">
                <a:defRPr/>
              </a:pPr>
              <a:endParaRPr lang="zh-CN" altLang="en-US"/>
            </a:p>
          </p:txBody>
        </p:sp>
        <p:sp>
          <p:nvSpPr>
            <p:cNvPr id="22" name="Text Box 8"/>
            <p:cNvSpPr txBox="1">
              <a:spLocks noChangeArrowheads="1"/>
            </p:cNvSpPr>
            <p:nvPr/>
          </p:nvSpPr>
          <p:spPr bwMode="auto">
            <a:xfrm>
              <a:off x="6460" y="4886"/>
              <a:ext cx="1878" cy="4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zh-CN" sz="900"/>
                <a:t>系统文件或数据文件等</a:t>
              </a:r>
              <a:endParaRPr lang="zh-CN"/>
            </a:p>
          </p:txBody>
        </p:sp>
        <p:sp>
          <p:nvSpPr>
            <p:cNvPr id="23" name="Text Box 7"/>
            <p:cNvSpPr txBox="1">
              <a:spLocks noChangeArrowheads="1"/>
            </p:cNvSpPr>
            <p:nvPr/>
          </p:nvSpPr>
          <p:spPr bwMode="auto">
            <a:xfrm>
              <a:off x="6460" y="4071"/>
              <a:ext cx="2504" cy="6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sz="900"/>
                <a:t>操作系统、应用软件等运行软件</a:t>
              </a:r>
              <a:endParaRPr lang="zh-CN" sz="800"/>
            </a:p>
            <a:p>
              <a:pPr>
                <a:defRPr/>
              </a:pPr>
              <a:r>
                <a:rPr lang="zh-CN" sz="900"/>
                <a:t>及临时数据</a:t>
              </a:r>
              <a:endParaRPr lang="zh-CN"/>
            </a:p>
          </p:txBody>
        </p:sp>
        <p:sp>
          <p:nvSpPr>
            <p:cNvPr id="24" name="Text Box 6"/>
            <p:cNvSpPr txBox="1">
              <a:spLocks noChangeArrowheads="1"/>
            </p:cNvSpPr>
            <p:nvPr/>
          </p:nvSpPr>
          <p:spPr bwMode="auto">
            <a:xfrm>
              <a:off x="6460" y="3527"/>
              <a:ext cx="1878" cy="4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en-US" altLang="zh-CN" sz="900"/>
                <a:t>BIOS</a:t>
              </a:r>
              <a:r>
                <a:rPr lang="zh-CN" altLang="en-US" sz="900"/>
                <a:t>等固化软件</a:t>
              </a:r>
              <a:endParaRPr lang="zh-CN" altLang="en-US"/>
            </a:p>
          </p:txBody>
        </p:sp>
        <p:sp>
          <p:nvSpPr>
            <p:cNvPr id="25" name="Line 5"/>
            <p:cNvSpPr>
              <a:spLocks noChangeShapeType="1"/>
            </p:cNvSpPr>
            <p:nvPr/>
          </p:nvSpPr>
          <p:spPr bwMode="auto">
            <a:xfrm>
              <a:off x="5051" y="5837"/>
              <a:ext cx="1" cy="407"/>
            </a:xfrm>
            <a:prstGeom prst="line">
              <a:avLst/>
            </a:prstGeom>
            <a:grpFill/>
            <a:ln w="9525">
              <a:solidFill>
                <a:srgbClr val="000000"/>
              </a:solidFill>
              <a:round/>
              <a:headEnd type="triangle" w="med" len="med"/>
              <a:tailEnd type="triangle" w="med" len="med"/>
            </a:ln>
            <a:extLst/>
          </p:spPr>
          <p:txBody>
            <a:bodyPr/>
            <a:lstStyle/>
            <a:p>
              <a:pPr algn="ctr" eaLnBrk="1" hangingPunct="1">
                <a:defRPr/>
              </a:pPr>
              <a:endParaRPr lang="zh-CN" altLang="en-US"/>
            </a:p>
          </p:txBody>
        </p:sp>
        <p:sp>
          <p:nvSpPr>
            <p:cNvPr id="26" name="AutoShape 4"/>
            <p:cNvSpPr>
              <a:spLocks noChangeArrowheads="1"/>
            </p:cNvSpPr>
            <p:nvPr/>
          </p:nvSpPr>
          <p:spPr bwMode="auto">
            <a:xfrm>
              <a:off x="3173" y="5294"/>
              <a:ext cx="1096" cy="679"/>
            </a:xfrm>
            <a:prstGeom prst="flowChartPredefinedProcess">
              <a:avLst/>
            </a:prstGeom>
            <a:grpFill/>
            <a:ln w="9525">
              <a:solidFill>
                <a:srgbClr val="000000"/>
              </a:solidFill>
              <a:miter lim="800000"/>
              <a:headEnd/>
              <a:tailEnd/>
            </a:ln>
          </p:spPr>
          <p:txBody>
            <a:bodyPr/>
            <a:lstStyle/>
            <a:p>
              <a:pPr algn="ctr" eaLnBrk="1" hangingPunct="1">
                <a:defRPr/>
              </a:pPr>
              <a:endParaRPr lang="zh-CN" altLang="en-US"/>
            </a:p>
          </p:txBody>
        </p:sp>
        <p:sp>
          <p:nvSpPr>
            <p:cNvPr id="27" name="Line 3"/>
            <p:cNvSpPr>
              <a:spLocks noChangeShapeType="1"/>
            </p:cNvSpPr>
            <p:nvPr/>
          </p:nvSpPr>
          <p:spPr bwMode="auto">
            <a:xfrm flipH="1">
              <a:off x="4269" y="5701"/>
              <a:ext cx="313" cy="1"/>
            </a:xfrm>
            <a:prstGeom prst="line">
              <a:avLst/>
            </a:prstGeom>
            <a:grpFill/>
            <a:ln w="9525">
              <a:solidFill>
                <a:srgbClr val="000000"/>
              </a:solidFill>
              <a:round/>
              <a:headEnd/>
              <a:tailEnd type="triangle" w="med" len="med"/>
            </a:ln>
            <a:extLst/>
          </p:spPr>
          <p:txBody>
            <a:bodyPr/>
            <a:lstStyle/>
            <a:p>
              <a:pPr algn="ctr" eaLnBrk="1" hangingPunct="1">
                <a:defRPr/>
              </a:pPr>
              <a:endParaRPr lang="zh-CN" altLang="en-US"/>
            </a:p>
          </p:txBody>
        </p:sp>
        <p:sp>
          <p:nvSpPr>
            <p:cNvPr id="28" name="Text Box 2"/>
            <p:cNvSpPr txBox="1">
              <a:spLocks noChangeArrowheads="1"/>
            </p:cNvSpPr>
            <p:nvPr/>
          </p:nvSpPr>
          <p:spPr bwMode="auto">
            <a:xfrm>
              <a:off x="3330" y="5430"/>
              <a:ext cx="782" cy="4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zh-CN" sz="900"/>
                <a:t>显示器</a:t>
              </a:r>
              <a:endParaRPr lang="zh-CN"/>
            </a:p>
          </p:txBody>
        </p:sp>
      </p:grpSp>
      <p:sp>
        <p:nvSpPr>
          <p:cNvPr id="29" name="TextBox 28"/>
          <p:cNvSpPr txBox="1"/>
          <p:nvPr/>
        </p:nvSpPr>
        <p:spPr>
          <a:xfrm>
            <a:off x="6372225" y="4340225"/>
            <a:ext cx="1416050" cy="460375"/>
          </a:xfrm>
          <a:prstGeom prst="rect">
            <a:avLst/>
          </a:prstGeom>
          <a:noFill/>
          <a:ln>
            <a:solidFill>
              <a:schemeClr val="accent1">
                <a:lumMod val="40000"/>
                <a:lumOff val="60000"/>
              </a:schemeClr>
            </a:solidFill>
          </a:ln>
        </p:spPr>
        <p:txBody>
          <a:bodyPr wrap="none">
            <a:spAutoFit/>
          </a:bodyPr>
          <a:lstStyle/>
          <a:p>
            <a:pPr algn="ctr" eaLnBrk="1" hangingPunct="1">
              <a:defRPr/>
            </a:pPr>
            <a:r>
              <a:rPr lang="zh-CN" altLang="en-US" dirty="0">
                <a:solidFill>
                  <a:srgbClr val="FFFF00"/>
                </a:solidFill>
              </a:rPr>
              <a:t>硬件资源</a:t>
            </a:r>
          </a:p>
        </p:txBody>
      </p:sp>
      <p:sp>
        <p:nvSpPr>
          <p:cNvPr id="30" name="TextBox 29"/>
          <p:cNvSpPr txBox="1"/>
          <p:nvPr/>
        </p:nvSpPr>
        <p:spPr>
          <a:xfrm>
            <a:off x="4694238" y="5392738"/>
            <a:ext cx="1160462" cy="460375"/>
          </a:xfrm>
          <a:prstGeom prst="rect">
            <a:avLst/>
          </a:prstGeom>
          <a:solidFill>
            <a:srgbClr val="002060"/>
          </a:solidFill>
          <a:ln>
            <a:solidFill>
              <a:schemeClr val="accent1">
                <a:lumMod val="40000"/>
                <a:lumOff val="60000"/>
              </a:schemeClr>
            </a:solidFill>
          </a:ln>
        </p:spPr>
        <p:txBody>
          <a:bodyPr wrap="none">
            <a:spAutoFit/>
          </a:bodyPr>
          <a:lstStyle/>
          <a:p>
            <a:pPr algn="ctr" eaLnBrk="1" hangingPunct="1">
              <a:defRPr/>
            </a:pPr>
            <a:r>
              <a:rPr lang="en-US" altLang="zh-CN" dirty="0">
                <a:solidFill>
                  <a:schemeClr val="bg1"/>
                </a:solidFill>
              </a:rPr>
              <a:t>FLASH</a:t>
            </a:r>
            <a:endParaRPr lang="zh-CN" altLang="en-US" dirty="0">
              <a:solidFill>
                <a:schemeClr val="bg1"/>
              </a:solidFill>
            </a:endParaRPr>
          </a:p>
        </p:txBody>
      </p:sp>
      <p:sp>
        <p:nvSpPr>
          <p:cNvPr id="31" name="TextBox 30"/>
          <p:cNvSpPr txBox="1"/>
          <p:nvPr/>
        </p:nvSpPr>
        <p:spPr>
          <a:xfrm>
            <a:off x="6026150" y="5365750"/>
            <a:ext cx="887413" cy="460375"/>
          </a:xfrm>
          <a:prstGeom prst="rect">
            <a:avLst/>
          </a:prstGeom>
          <a:solidFill>
            <a:srgbClr val="002060"/>
          </a:solidFill>
          <a:ln>
            <a:solidFill>
              <a:schemeClr val="accent1">
                <a:lumMod val="40000"/>
                <a:lumOff val="60000"/>
              </a:schemeClr>
            </a:solidFill>
          </a:ln>
        </p:spPr>
        <p:txBody>
          <a:bodyPr wrap="none">
            <a:spAutoFit/>
          </a:bodyPr>
          <a:lstStyle/>
          <a:p>
            <a:pPr algn="ctr" eaLnBrk="1" hangingPunct="1">
              <a:defRPr/>
            </a:pPr>
            <a:r>
              <a:rPr lang="en-US" altLang="zh-CN">
                <a:solidFill>
                  <a:schemeClr val="bg1"/>
                </a:solidFill>
              </a:rPr>
              <a:t>RAM</a:t>
            </a:r>
            <a:endParaRPr lang="zh-CN" altLang="en-US" dirty="0">
              <a:solidFill>
                <a:schemeClr val="bg1"/>
              </a:solidFill>
            </a:endParaRPr>
          </a:p>
        </p:txBody>
      </p:sp>
      <p:sp>
        <p:nvSpPr>
          <p:cNvPr id="32" name="TextBox 31"/>
          <p:cNvSpPr txBox="1"/>
          <p:nvPr/>
        </p:nvSpPr>
        <p:spPr>
          <a:xfrm>
            <a:off x="7051675" y="5351463"/>
            <a:ext cx="1108075" cy="461962"/>
          </a:xfrm>
          <a:prstGeom prst="rect">
            <a:avLst/>
          </a:prstGeom>
          <a:solidFill>
            <a:srgbClr val="002060"/>
          </a:solidFill>
          <a:ln>
            <a:solidFill>
              <a:schemeClr val="accent1">
                <a:lumMod val="40000"/>
                <a:lumOff val="60000"/>
              </a:schemeClr>
            </a:solidFill>
          </a:ln>
        </p:spPr>
        <p:txBody>
          <a:bodyPr wrap="none">
            <a:spAutoFit/>
          </a:bodyPr>
          <a:lstStyle/>
          <a:p>
            <a:pPr algn="ctr" eaLnBrk="1" hangingPunct="1">
              <a:defRPr/>
            </a:pPr>
            <a:r>
              <a:rPr lang="zh-CN" altLang="en-US" dirty="0">
                <a:solidFill>
                  <a:schemeClr val="bg1"/>
                </a:solidFill>
              </a:rPr>
              <a:t>显示屏</a:t>
            </a:r>
          </a:p>
        </p:txBody>
      </p:sp>
      <p:sp>
        <p:nvSpPr>
          <p:cNvPr id="33" name="TextBox 32"/>
          <p:cNvSpPr txBox="1"/>
          <p:nvPr/>
        </p:nvSpPr>
        <p:spPr>
          <a:xfrm>
            <a:off x="8343900" y="5329238"/>
            <a:ext cx="800100" cy="461962"/>
          </a:xfrm>
          <a:prstGeom prst="rect">
            <a:avLst/>
          </a:prstGeom>
          <a:solidFill>
            <a:srgbClr val="002060"/>
          </a:solidFill>
          <a:ln>
            <a:solidFill>
              <a:schemeClr val="accent1">
                <a:lumMod val="40000"/>
                <a:lumOff val="60000"/>
              </a:schemeClr>
            </a:solidFill>
          </a:ln>
        </p:spPr>
        <p:txBody>
          <a:bodyPr wrap="none">
            <a:spAutoFit/>
          </a:bodyPr>
          <a:lstStyle/>
          <a:p>
            <a:pPr algn="ctr" eaLnBrk="1" hangingPunct="1">
              <a:defRPr/>
            </a:pPr>
            <a:r>
              <a:rPr lang="zh-CN" altLang="en-US" dirty="0">
                <a:solidFill>
                  <a:schemeClr val="bg1"/>
                </a:solidFill>
              </a:rPr>
              <a:t>外设</a:t>
            </a:r>
          </a:p>
        </p:txBody>
      </p:sp>
      <p:cxnSp>
        <p:nvCxnSpPr>
          <p:cNvPr id="35" name="直接连接符 34"/>
          <p:cNvCxnSpPr>
            <a:endCxn id="30" idx="0"/>
          </p:cNvCxnSpPr>
          <p:nvPr/>
        </p:nvCxnSpPr>
        <p:spPr bwMode="auto">
          <a:xfrm flipH="1">
            <a:off x="5275263" y="4873625"/>
            <a:ext cx="1193800" cy="519113"/>
          </a:xfrm>
          <a:prstGeom prst="line">
            <a:avLst/>
          </a:prstGeom>
          <a:solidFill>
            <a:schemeClr val="accent1"/>
          </a:solidFill>
          <a:ln w="9525" cap="flat" cmpd="sng" algn="ctr">
            <a:solidFill>
              <a:schemeClr val="accent1">
                <a:lumMod val="40000"/>
                <a:lumOff val="60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endCxn id="31" idx="0"/>
          </p:cNvCxnSpPr>
          <p:nvPr/>
        </p:nvCxnSpPr>
        <p:spPr bwMode="auto">
          <a:xfrm flipH="1">
            <a:off x="6469063" y="4873625"/>
            <a:ext cx="334962" cy="492125"/>
          </a:xfrm>
          <a:prstGeom prst="line">
            <a:avLst/>
          </a:prstGeom>
          <a:solidFill>
            <a:schemeClr val="accent1"/>
          </a:solidFill>
          <a:ln w="9525" cap="flat" cmpd="sng" algn="ctr">
            <a:solidFill>
              <a:schemeClr val="accent1">
                <a:lumMod val="40000"/>
                <a:lumOff val="60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endCxn id="32" idx="0"/>
          </p:cNvCxnSpPr>
          <p:nvPr/>
        </p:nvCxnSpPr>
        <p:spPr bwMode="auto">
          <a:xfrm>
            <a:off x="7308850" y="4802188"/>
            <a:ext cx="296863" cy="549275"/>
          </a:xfrm>
          <a:prstGeom prst="line">
            <a:avLst/>
          </a:prstGeom>
          <a:solidFill>
            <a:schemeClr val="accent1"/>
          </a:solidFill>
          <a:ln w="9525" cap="flat" cmpd="sng" algn="ctr">
            <a:solidFill>
              <a:schemeClr val="accent1">
                <a:lumMod val="40000"/>
                <a:lumOff val="60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endCxn id="33" idx="0"/>
          </p:cNvCxnSpPr>
          <p:nvPr/>
        </p:nvCxnSpPr>
        <p:spPr bwMode="auto">
          <a:xfrm>
            <a:off x="7605713" y="4873625"/>
            <a:ext cx="1138237" cy="455613"/>
          </a:xfrm>
          <a:prstGeom prst="line">
            <a:avLst/>
          </a:prstGeom>
          <a:solidFill>
            <a:schemeClr val="accent1"/>
          </a:solidFill>
          <a:ln w="9525" cap="flat" cmpd="sng" algn="ctr">
            <a:solidFill>
              <a:schemeClr val="accent1">
                <a:lumMod val="40000"/>
                <a:lumOff val="60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6340475" y="3492500"/>
            <a:ext cx="1447800" cy="461963"/>
          </a:xfrm>
          <a:prstGeom prst="rect">
            <a:avLst/>
          </a:prstGeom>
          <a:noFill/>
          <a:ln>
            <a:solidFill>
              <a:schemeClr val="accent1">
                <a:lumMod val="40000"/>
                <a:lumOff val="60000"/>
              </a:schemeClr>
            </a:solidFill>
          </a:ln>
        </p:spPr>
        <p:txBody>
          <a:bodyPr>
            <a:spAutoFit/>
          </a:bodyPr>
          <a:lstStyle/>
          <a:p>
            <a:pPr algn="ctr" eaLnBrk="1" hangingPunct="1">
              <a:defRPr/>
            </a:pPr>
            <a:r>
              <a:rPr lang="zh-CN" altLang="en-US" dirty="0">
                <a:solidFill>
                  <a:srgbClr val="FFFF00"/>
                </a:solidFill>
              </a:rPr>
              <a:t>操作系统</a:t>
            </a:r>
          </a:p>
        </p:txBody>
      </p:sp>
      <p:cxnSp>
        <p:nvCxnSpPr>
          <p:cNvPr id="45" name="直接连接符 44"/>
          <p:cNvCxnSpPr>
            <a:stCxn id="29" idx="0"/>
            <a:endCxn id="43" idx="2"/>
          </p:cNvCxnSpPr>
          <p:nvPr/>
        </p:nvCxnSpPr>
        <p:spPr bwMode="auto">
          <a:xfrm flipH="1" flipV="1">
            <a:off x="7064375" y="3954463"/>
            <a:ext cx="15875" cy="385762"/>
          </a:xfrm>
          <a:prstGeom prst="line">
            <a:avLst/>
          </a:prstGeom>
          <a:solidFill>
            <a:schemeClr val="accent1"/>
          </a:solidFill>
          <a:ln w="9525" cap="flat" cmpd="sng" algn="ctr">
            <a:solidFill>
              <a:schemeClr val="accent1">
                <a:lumMod val="40000"/>
                <a:lumOff val="60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p:cNvSpPr txBox="1"/>
          <p:nvPr/>
        </p:nvSpPr>
        <p:spPr>
          <a:xfrm>
            <a:off x="5807075" y="1952625"/>
            <a:ext cx="2451100" cy="1200150"/>
          </a:xfrm>
          <a:prstGeom prst="rect">
            <a:avLst/>
          </a:prstGeom>
          <a:noFill/>
          <a:ln>
            <a:solidFill>
              <a:schemeClr val="accent1">
                <a:lumMod val="40000"/>
                <a:lumOff val="60000"/>
              </a:schemeClr>
            </a:solidFill>
          </a:ln>
        </p:spPr>
        <p:txBody>
          <a:bodyPr>
            <a:spAutoFit/>
          </a:bodyPr>
          <a:lstStyle/>
          <a:p>
            <a:pPr algn="ctr" eaLnBrk="1" hangingPunct="1">
              <a:defRPr/>
            </a:pPr>
            <a:r>
              <a:rPr lang="zh-CN" altLang="en-US" dirty="0">
                <a:solidFill>
                  <a:srgbClr val="FFFF00"/>
                </a:solidFill>
              </a:rPr>
              <a:t>电话、短信、浏览器、人人、</a:t>
            </a:r>
            <a:r>
              <a:rPr lang="en-US" altLang="zh-CN" dirty="0">
                <a:solidFill>
                  <a:srgbClr val="FFFF00"/>
                </a:solidFill>
              </a:rPr>
              <a:t>360</a:t>
            </a:r>
            <a:r>
              <a:rPr lang="zh-CN" altLang="en-US" dirty="0">
                <a:solidFill>
                  <a:srgbClr val="FFFF00"/>
                </a:solidFill>
              </a:rPr>
              <a:t>、。。。</a:t>
            </a:r>
          </a:p>
        </p:txBody>
      </p:sp>
      <p:cxnSp>
        <p:nvCxnSpPr>
          <p:cNvPr id="51" name="直接连接符 50"/>
          <p:cNvCxnSpPr>
            <a:stCxn id="43" idx="0"/>
            <a:endCxn id="49" idx="2"/>
          </p:cNvCxnSpPr>
          <p:nvPr/>
        </p:nvCxnSpPr>
        <p:spPr bwMode="auto">
          <a:xfrm flipH="1" flipV="1">
            <a:off x="7032625" y="3152775"/>
            <a:ext cx="31750" cy="339725"/>
          </a:xfrm>
          <a:prstGeom prst="line">
            <a:avLst/>
          </a:prstGeom>
          <a:solidFill>
            <a:schemeClr val="accent1"/>
          </a:solidFill>
          <a:ln w="9525" cap="flat" cmpd="sng" algn="ctr">
            <a:solidFill>
              <a:schemeClr val="accent1">
                <a:lumMod val="40000"/>
                <a:lumOff val="60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79E65FE-5ECB-4498-B9A3-5E9B4BCF9E64}" type="datetime1">
              <a:rPr lang="zh-CN" altLang="en-US" sz="1400" smtClean="0"/>
              <a:pPr>
                <a:spcBef>
                  <a:spcPct val="0"/>
                </a:spcBef>
                <a:buFontTx/>
                <a:buNone/>
              </a:pPr>
              <a:t>2017/9/24</a:t>
            </a:fld>
            <a:endParaRPr lang="en-US" altLang="zh-CN" sz="1400" smtClean="0"/>
          </a:p>
        </p:txBody>
      </p:sp>
      <p:sp>
        <p:nvSpPr>
          <p:cNvPr id="1843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5507803-DCF2-4AE7-948B-1C1F9DFB2E38}" type="slidenum">
              <a:rPr lang="en-US" altLang="zh-CN" sz="1400"/>
              <a:pPr>
                <a:spcBef>
                  <a:spcPct val="0"/>
                </a:spcBef>
                <a:buFontTx/>
                <a:buNone/>
              </a:pPr>
              <a:t>27</a:t>
            </a:fld>
            <a:endParaRPr lang="en-US" altLang="zh-CN" sz="1400"/>
          </a:p>
        </p:txBody>
      </p:sp>
      <p:sp>
        <p:nvSpPr>
          <p:cNvPr id="18436" name="Rectangle 2"/>
          <p:cNvSpPr>
            <a:spLocks noGrp="1" noChangeArrowheads="1"/>
          </p:cNvSpPr>
          <p:nvPr>
            <p:ph type="title"/>
          </p:nvPr>
        </p:nvSpPr>
        <p:spPr>
          <a:xfrm>
            <a:off x="0" y="692150"/>
            <a:ext cx="2881313" cy="1368425"/>
          </a:xfrm>
        </p:spPr>
        <p:txBody>
          <a:bodyPr/>
          <a:lstStyle/>
          <a:p>
            <a:pPr eaLnBrk="1" hangingPunct="1"/>
            <a:r>
              <a:rPr lang="zh-CN" altLang="en-US" sz="4000" smtClean="0">
                <a:solidFill>
                  <a:srgbClr val="FFFF00"/>
                </a:solidFill>
              </a:rPr>
              <a:t>嵌入式系统结构</a:t>
            </a:r>
          </a:p>
        </p:txBody>
      </p:sp>
      <p:pic>
        <p:nvPicPr>
          <p:cNvPr id="18437" name="Picture 4" descr="200511_8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575" y="3357563"/>
            <a:ext cx="360045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5"/>
          <p:cNvSpPr txBox="1">
            <a:spLocks noChangeArrowheads="1"/>
          </p:cNvSpPr>
          <p:nvPr/>
        </p:nvSpPr>
        <p:spPr bwMode="auto">
          <a:xfrm>
            <a:off x="7435850" y="3148013"/>
            <a:ext cx="1708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运行的程序</a:t>
            </a:r>
          </a:p>
          <a:p>
            <a:pPr eaLnBrk="1" hangingPunct="1">
              <a:spcBef>
                <a:spcPct val="0"/>
              </a:spcBef>
              <a:buFontTx/>
              <a:buNone/>
            </a:pPr>
            <a:r>
              <a:rPr lang="zh-CN" altLang="en-US" sz="2400">
                <a:solidFill>
                  <a:schemeClr val="bg1"/>
                </a:solidFill>
              </a:rPr>
              <a:t>数据</a:t>
            </a:r>
          </a:p>
        </p:txBody>
      </p:sp>
      <p:sp>
        <p:nvSpPr>
          <p:cNvPr id="18439" name="Text Box 6"/>
          <p:cNvSpPr txBox="1">
            <a:spLocks noChangeArrowheads="1"/>
          </p:cNvSpPr>
          <p:nvPr/>
        </p:nvSpPr>
        <p:spPr bwMode="auto">
          <a:xfrm>
            <a:off x="7435850" y="40132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系统文件</a:t>
            </a:r>
          </a:p>
        </p:txBody>
      </p:sp>
      <p:sp>
        <p:nvSpPr>
          <p:cNvPr id="18440" name="Line 7"/>
          <p:cNvSpPr>
            <a:spLocks noChangeShapeType="1"/>
          </p:cNvSpPr>
          <p:nvPr/>
        </p:nvSpPr>
        <p:spPr bwMode="auto">
          <a:xfrm flipH="1">
            <a:off x="6859588" y="3581400"/>
            <a:ext cx="647700" cy="28733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1" name="Line 8"/>
          <p:cNvSpPr>
            <a:spLocks noChangeShapeType="1"/>
          </p:cNvSpPr>
          <p:nvPr/>
        </p:nvSpPr>
        <p:spPr bwMode="auto">
          <a:xfrm flipH="1">
            <a:off x="6859588" y="4229100"/>
            <a:ext cx="647700" cy="14287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2" name="Text Box 9"/>
          <p:cNvSpPr txBox="1">
            <a:spLocks noChangeArrowheads="1"/>
          </p:cNvSpPr>
          <p:nvPr/>
        </p:nvSpPr>
        <p:spPr bwMode="auto">
          <a:xfrm>
            <a:off x="1438275" y="3960813"/>
            <a:ext cx="77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bg1"/>
                </a:solidFill>
              </a:rPr>
              <a:t>CPU</a:t>
            </a:r>
          </a:p>
        </p:txBody>
      </p:sp>
      <p:sp>
        <p:nvSpPr>
          <p:cNvPr id="18443" name="Line 10"/>
          <p:cNvSpPr>
            <a:spLocks noChangeShapeType="1"/>
          </p:cNvSpPr>
          <p:nvPr/>
        </p:nvSpPr>
        <p:spPr bwMode="auto">
          <a:xfrm>
            <a:off x="2178050" y="4156075"/>
            <a:ext cx="2232025" cy="43338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4" name="Text Box 11"/>
          <p:cNvSpPr txBox="1">
            <a:spLocks noChangeArrowheads="1"/>
          </p:cNvSpPr>
          <p:nvPr/>
        </p:nvSpPr>
        <p:spPr bwMode="auto">
          <a:xfrm>
            <a:off x="7578725" y="60293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总线</a:t>
            </a:r>
          </a:p>
        </p:txBody>
      </p:sp>
      <p:sp>
        <p:nvSpPr>
          <p:cNvPr id="18445" name="Line 12"/>
          <p:cNvSpPr>
            <a:spLocks noChangeShapeType="1"/>
          </p:cNvSpPr>
          <p:nvPr/>
        </p:nvSpPr>
        <p:spPr bwMode="auto">
          <a:xfrm flipH="1" flipV="1">
            <a:off x="5778500" y="5740400"/>
            <a:ext cx="1800225" cy="431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6" name="Text Box 13"/>
          <p:cNvSpPr txBox="1">
            <a:spLocks noChangeArrowheads="1"/>
          </p:cNvSpPr>
          <p:nvPr/>
        </p:nvSpPr>
        <p:spPr bwMode="auto">
          <a:xfrm>
            <a:off x="1098550" y="5813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外设接口</a:t>
            </a:r>
          </a:p>
        </p:txBody>
      </p:sp>
      <p:sp>
        <p:nvSpPr>
          <p:cNvPr id="18447" name="Line 14"/>
          <p:cNvSpPr>
            <a:spLocks noChangeShapeType="1"/>
          </p:cNvSpPr>
          <p:nvPr/>
        </p:nvSpPr>
        <p:spPr bwMode="auto">
          <a:xfrm flipV="1">
            <a:off x="2609850" y="5597525"/>
            <a:ext cx="720725" cy="35877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8" name="Line 15"/>
          <p:cNvSpPr>
            <a:spLocks noChangeShapeType="1"/>
          </p:cNvSpPr>
          <p:nvPr/>
        </p:nvSpPr>
        <p:spPr bwMode="auto">
          <a:xfrm>
            <a:off x="2682875" y="6029325"/>
            <a:ext cx="1223963" cy="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9" name="Line 16"/>
          <p:cNvSpPr>
            <a:spLocks noChangeShapeType="1"/>
          </p:cNvSpPr>
          <p:nvPr/>
        </p:nvSpPr>
        <p:spPr bwMode="auto">
          <a:xfrm>
            <a:off x="2609850" y="6389688"/>
            <a:ext cx="1944688" cy="14287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50" name="Line 17"/>
          <p:cNvSpPr>
            <a:spLocks noChangeShapeType="1"/>
          </p:cNvSpPr>
          <p:nvPr/>
        </p:nvSpPr>
        <p:spPr bwMode="auto">
          <a:xfrm flipV="1">
            <a:off x="4554538" y="6172200"/>
            <a:ext cx="431800" cy="360363"/>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18451" name="Picture 18" descr="64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60350"/>
            <a:ext cx="3529012"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2" name="Text Box 20"/>
          <p:cNvSpPr txBox="1">
            <a:spLocks noChangeArrowheads="1"/>
          </p:cNvSpPr>
          <p:nvPr/>
        </p:nvSpPr>
        <p:spPr bwMode="auto">
          <a:xfrm>
            <a:off x="7451725" y="333375"/>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bg1"/>
                </a:solidFill>
              </a:rPr>
              <a:t>S3C6410</a:t>
            </a:r>
          </a:p>
        </p:txBody>
      </p:sp>
      <p:sp>
        <p:nvSpPr>
          <p:cNvPr id="18453" name="Line 21"/>
          <p:cNvSpPr>
            <a:spLocks noChangeShapeType="1"/>
          </p:cNvSpPr>
          <p:nvPr/>
        </p:nvSpPr>
        <p:spPr bwMode="auto">
          <a:xfrm flipH="1">
            <a:off x="5219700" y="549275"/>
            <a:ext cx="2232025" cy="28733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DABDDF1-7EB0-4632-B27C-A947515CB667}" type="datetime1">
              <a:rPr lang="zh-CN" altLang="en-US" sz="1400" smtClean="0"/>
              <a:pPr>
                <a:spcBef>
                  <a:spcPct val="0"/>
                </a:spcBef>
                <a:buFontTx/>
                <a:buNone/>
              </a:pPr>
              <a:t>2017/9/24</a:t>
            </a:fld>
            <a:endParaRPr lang="en-US" altLang="zh-CN" sz="1400" smtClean="0"/>
          </a:p>
        </p:txBody>
      </p:sp>
      <p:sp>
        <p:nvSpPr>
          <p:cNvPr id="1945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4C9C85F-8F89-4F4D-9A2B-B418B8F90EDF}" type="slidenum">
              <a:rPr lang="en-US" altLang="zh-CN" sz="1400"/>
              <a:pPr>
                <a:spcBef>
                  <a:spcPct val="0"/>
                </a:spcBef>
                <a:buFontTx/>
                <a:buNone/>
              </a:pPr>
              <a:t>28</a:t>
            </a:fld>
            <a:endParaRPr lang="en-US" altLang="zh-CN" sz="1400"/>
          </a:p>
        </p:txBody>
      </p:sp>
      <p:sp>
        <p:nvSpPr>
          <p:cNvPr id="19460" name="Rectangle 2"/>
          <p:cNvSpPr>
            <a:spLocks noGrp="1" noChangeArrowheads="1"/>
          </p:cNvSpPr>
          <p:nvPr>
            <p:ph type="title"/>
          </p:nvPr>
        </p:nvSpPr>
        <p:spPr>
          <a:xfrm>
            <a:off x="0" y="0"/>
            <a:ext cx="7812088" cy="1143000"/>
          </a:xfrm>
        </p:spPr>
        <p:txBody>
          <a:bodyPr/>
          <a:lstStyle/>
          <a:p>
            <a:pPr eaLnBrk="1" hangingPunct="1"/>
            <a:r>
              <a:rPr lang="en-US" altLang="zh-CN" smtClean="0">
                <a:solidFill>
                  <a:srgbClr val="FFFF00"/>
                </a:solidFill>
              </a:rPr>
              <a:t>PC</a:t>
            </a:r>
            <a:r>
              <a:rPr lang="zh-CN" altLang="en-US" smtClean="0">
                <a:solidFill>
                  <a:srgbClr val="FFFF00"/>
                </a:solidFill>
              </a:rPr>
              <a:t>机系统结构</a:t>
            </a:r>
          </a:p>
        </p:txBody>
      </p:sp>
      <p:pic>
        <p:nvPicPr>
          <p:cNvPr id="19461" name="Picture 4" descr="PC主板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492375"/>
            <a:ext cx="2700337"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计算机硬件架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1628775"/>
            <a:ext cx="4087812"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6"/>
          <p:cNvSpPr txBox="1">
            <a:spLocks noChangeArrowheads="1"/>
          </p:cNvSpPr>
          <p:nvPr/>
        </p:nvSpPr>
        <p:spPr bwMode="auto">
          <a:xfrm>
            <a:off x="1476375" y="52292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主板</a:t>
            </a:r>
          </a:p>
        </p:txBody>
      </p:sp>
      <p:sp>
        <p:nvSpPr>
          <p:cNvPr id="19464" name="Text Box 7"/>
          <p:cNvSpPr txBox="1">
            <a:spLocks noChangeArrowheads="1"/>
          </p:cNvSpPr>
          <p:nvPr/>
        </p:nvSpPr>
        <p:spPr bwMode="auto">
          <a:xfrm>
            <a:off x="5272088" y="6237288"/>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系统内连接关系</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94B08C6-36DF-40F3-8F76-82C208F719B6}" type="datetime1">
              <a:rPr lang="zh-CN" altLang="en-US" sz="1400" smtClean="0"/>
              <a:pPr>
                <a:spcBef>
                  <a:spcPct val="0"/>
                </a:spcBef>
                <a:buFontTx/>
                <a:buNone/>
              </a:pPr>
              <a:t>2017/9/24</a:t>
            </a:fld>
            <a:endParaRPr lang="en-US" altLang="zh-CN" sz="1400" smtClean="0"/>
          </a:p>
        </p:txBody>
      </p:sp>
      <p:sp>
        <p:nvSpPr>
          <p:cNvPr id="2048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56A07BA-588E-4E54-97C3-F82D0A17BBA3}" type="slidenum">
              <a:rPr lang="en-US" altLang="zh-CN" sz="1400"/>
              <a:pPr>
                <a:spcBef>
                  <a:spcPct val="0"/>
                </a:spcBef>
                <a:buFontTx/>
                <a:buNone/>
              </a:pPr>
              <a:t>29</a:t>
            </a:fld>
            <a:endParaRPr lang="en-US" altLang="zh-CN" sz="1400"/>
          </a:p>
        </p:txBody>
      </p:sp>
      <p:sp>
        <p:nvSpPr>
          <p:cNvPr id="20484" name="Rectangle 2"/>
          <p:cNvSpPr>
            <a:spLocks noGrp="1" noChangeArrowheads="1"/>
          </p:cNvSpPr>
          <p:nvPr>
            <p:ph type="title"/>
          </p:nvPr>
        </p:nvSpPr>
        <p:spPr>
          <a:xfrm>
            <a:off x="611188" y="404813"/>
            <a:ext cx="7772400" cy="792162"/>
          </a:xfrm>
        </p:spPr>
        <p:txBody>
          <a:bodyPr/>
          <a:lstStyle/>
          <a:p>
            <a:pPr eaLnBrk="1" hangingPunct="1"/>
            <a:r>
              <a:rPr lang="zh-CN" altLang="en-US" smtClean="0">
                <a:solidFill>
                  <a:srgbClr val="FFFF00"/>
                </a:solidFill>
              </a:rPr>
              <a:t>刀片服务器系统结构</a:t>
            </a:r>
          </a:p>
        </p:txBody>
      </p:sp>
      <p:pic>
        <p:nvPicPr>
          <p:cNvPr id="20485" name="Picture 4" descr="122031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24400"/>
            <a:ext cx="34194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5" descr="2760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852738"/>
            <a:ext cx="2808288"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6" descr="ceue8lsHbeXq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1196975"/>
            <a:ext cx="1727200"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Line 7"/>
          <p:cNvSpPr>
            <a:spLocks noChangeShapeType="1"/>
          </p:cNvSpPr>
          <p:nvPr/>
        </p:nvSpPr>
        <p:spPr bwMode="auto">
          <a:xfrm flipV="1">
            <a:off x="5364163" y="2276475"/>
            <a:ext cx="1008062" cy="720725"/>
          </a:xfrm>
          <a:prstGeom prst="line">
            <a:avLst/>
          </a:prstGeom>
          <a:noFill/>
          <a:ln w="9525">
            <a:solidFill>
              <a:srgbClr val="FF33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9" name="Text Box 8"/>
          <p:cNvSpPr txBox="1">
            <a:spLocks noChangeArrowheads="1"/>
          </p:cNvSpPr>
          <p:nvPr/>
        </p:nvSpPr>
        <p:spPr bwMode="auto">
          <a:xfrm>
            <a:off x="827088" y="41497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刀片服务器</a:t>
            </a:r>
          </a:p>
        </p:txBody>
      </p:sp>
      <p:sp>
        <p:nvSpPr>
          <p:cNvPr id="20490" name="Text Box 9"/>
          <p:cNvSpPr txBox="1">
            <a:spLocks noChangeArrowheads="1"/>
          </p:cNvSpPr>
          <p:nvPr/>
        </p:nvSpPr>
        <p:spPr bwMode="auto">
          <a:xfrm>
            <a:off x="3708400" y="2276475"/>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系统内相互关系</a:t>
            </a:r>
          </a:p>
        </p:txBody>
      </p:sp>
      <p:sp>
        <p:nvSpPr>
          <p:cNvPr id="20491" name="Text Box 10"/>
          <p:cNvSpPr txBox="1">
            <a:spLocks noChangeArrowheads="1"/>
          </p:cNvSpPr>
          <p:nvPr/>
        </p:nvSpPr>
        <p:spPr bwMode="auto">
          <a:xfrm>
            <a:off x="6732588" y="27813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芯片内部</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FF00"/>
                </a:solidFill>
              </a:rPr>
              <a:t>一、网络空间安全形势</a:t>
            </a:r>
            <a:endParaRPr lang="zh-CN" altLang="en-US" dirty="0">
              <a:solidFill>
                <a:srgbClr val="FFFF00"/>
              </a:solidFill>
            </a:endParaRPr>
          </a:p>
        </p:txBody>
      </p:sp>
      <p:sp>
        <p:nvSpPr>
          <p:cNvPr id="3" name="内容占位符 2"/>
          <p:cNvSpPr>
            <a:spLocks noGrp="1"/>
          </p:cNvSpPr>
          <p:nvPr>
            <p:ph idx="1"/>
          </p:nvPr>
        </p:nvSpPr>
        <p:spPr>
          <a:xfrm>
            <a:off x="179512" y="2045320"/>
            <a:ext cx="3911653" cy="4114800"/>
          </a:xfrm>
        </p:spPr>
        <p:txBody>
          <a:bodyPr/>
          <a:lstStyle/>
          <a:p>
            <a:r>
              <a:rPr lang="zh-CN" altLang="en-US" dirty="0" smtClean="0">
                <a:solidFill>
                  <a:schemeClr val="bg1"/>
                </a:solidFill>
              </a:rPr>
              <a:t>病毒泛滥</a:t>
            </a:r>
            <a:endParaRPr lang="en-US" altLang="zh-CN" dirty="0" smtClean="0">
              <a:solidFill>
                <a:schemeClr val="bg1"/>
              </a:solidFill>
            </a:endParaRPr>
          </a:p>
          <a:p>
            <a:r>
              <a:rPr lang="zh-CN" altLang="en-US" dirty="0" smtClean="0">
                <a:solidFill>
                  <a:schemeClr val="bg1"/>
                </a:solidFill>
              </a:rPr>
              <a:t>隐私泄露</a:t>
            </a:r>
            <a:endParaRPr lang="en-US" altLang="zh-CN" dirty="0" smtClean="0">
              <a:solidFill>
                <a:schemeClr val="bg1"/>
              </a:solidFill>
            </a:endParaRPr>
          </a:p>
          <a:p>
            <a:r>
              <a:rPr lang="zh-CN" altLang="en-US" dirty="0" smtClean="0">
                <a:solidFill>
                  <a:schemeClr val="bg1"/>
                </a:solidFill>
              </a:rPr>
              <a:t>泄密、窃密</a:t>
            </a:r>
            <a:endParaRPr lang="en-US" altLang="zh-CN" dirty="0" smtClean="0">
              <a:solidFill>
                <a:schemeClr val="bg1"/>
              </a:solidFill>
            </a:endParaRPr>
          </a:p>
          <a:p>
            <a:r>
              <a:rPr lang="zh-CN" altLang="en-US" dirty="0" smtClean="0">
                <a:solidFill>
                  <a:schemeClr val="bg1"/>
                </a:solidFill>
              </a:rPr>
              <a:t>网络对抗</a:t>
            </a:r>
            <a:endParaRPr lang="en-US" altLang="zh-CN" dirty="0" smtClean="0">
              <a:solidFill>
                <a:schemeClr val="bg1"/>
              </a:solidFill>
            </a:endParaRPr>
          </a:p>
          <a:p>
            <a:r>
              <a:rPr lang="zh-CN" altLang="en-US" dirty="0" smtClean="0">
                <a:solidFill>
                  <a:schemeClr val="bg1"/>
                </a:solidFill>
              </a:rPr>
              <a:t>黄色、暴力、谣言</a:t>
            </a:r>
            <a:endParaRPr lang="en-US" altLang="zh-CN" dirty="0" smtClean="0">
              <a:solidFill>
                <a:schemeClr val="bg1"/>
              </a:solidFill>
            </a:endParaRPr>
          </a:p>
          <a:p>
            <a:r>
              <a:rPr lang="zh-CN" altLang="en-US" dirty="0" smtClean="0">
                <a:solidFill>
                  <a:schemeClr val="bg1"/>
                </a:solidFill>
              </a:rPr>
              <a:t>电力系统掉电</a:t>
            </a:r>
            <a:endParaRPr lang="en-US" altLang="zh-CN" dirty="0" smtClean="0">
              <a:solidFill>
                <a:schemeClr val="bg1"/>
              </a:solidFill>
            </a:endParaRPr>
          </a:p>
          <a:p>
            <a:r>
              <a:rPr lang="zh-CN" altLang="en-US" dirty="0" smtClean="0">
                <a:solidFill>
                  <a:schemeClr val="bg1"/>
                </a:solidFill>
              </a:rPr>
              <a:t>。。。</a:t>
            </a:r>
            <a:endParaRPr lang="en-US" altLang="zh-CN" dirty="0" smtClean="0">
              <a:solidFill>
                <a:schemeClr val="bg1"/>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3</a:t>
            </a:fld>
            <a:endParaRPr lang="en-US" altLang="zh-CN"/>
          </a:p>
        </p:txBody>
      </p:sp>
      <p:pic>
        <p:nvPicPr>
          <p:cNvPr id="6" name="图片 5"/>
          <p:cNvPicPr>
            <a:picLocks noChangeAspect="1"/>
          </p:cNvPicPr>
          <p:nvPr/>
        </p:nvPicPr>
        <p:blipFill>
          <a:blip r:embed="rId2"/>
          <a:stretch>
            <a:fillRect/>
          </a:stretch>
        </p:blipFill>
        <p:spPr>
          <a:xfrm>
            <a:off x="4163173" y="2045320"/>
            <a:ext cx="4780053" cy="4203080"/>
          </a:xfrm>
          <a:prstGeom prst="rect">
            <a:avLst/>
          </a:prstGeom>
        </p:spPr>
      </p:pic>
    </p:spTree>
    <p:extLst>
      <p:ext uri="{BB962C8B-B14F-4D97-AF65-F5344CB8AC3E}">
        <p14:creationId xmlns:p14="http://schemas.microsoft.com/office/powerpoint/2010/main" val="2102859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61743EB-A389-4304-8CE1-8F2C78A57383}" type="datetime1">
              <a:rPr lang="zh-CN" altLang="en-US" sz="1400" smtClean="0"/>
              <a:pPr>
                <a:spcBef>
                  <a:spcPct val="0"/>
                </a:spcBef>
                <a:buFontTx/>
                <a:buNone/>
              </a:pPr>
              <a:t>2017/9/24</a:t>
            </a:fld>
            <a:endParaRPr lang="en-US" altLang="zh-CN" sz="1400" smtClean="0"/>
          </a:p>
        </p:txBody>
      </p:sp>
      <p:sp>
        <p:nvSpPr>
          <p:cNvPr id="2150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8D629DA-B5CC-4652-A81C-0EEA2555B8C9}" type="slidenum">
              <a:rPr lang="en-US" altLang="zh-CN" sz="1400"/>
              <a:pPr>
                <a:spcBef>
                  <a:spcPct val="0"/>
                </a:spcBef>
                <a:buFontTx/>
                <a:buNone/>
              </a:pPr>
              <a:t>30</a:t>
            </a:fld>
            <a:endParaRPr lang="en-US" altLang="zh-CN" sz="1400"/>
          </a:p>
        </p:txBody>
      </p:sp>
      <p:sp>
        <p:nvSpPr>
          <p:cNvPr id="21508" name="Rectangle 2"/>
          <p:cNvSpPr>
            <a:spLocks noGrp="1" noChangeArrowheads="1"/>
          </p:cNvSpPr>
          <p:nvPr>
            <p:ph type="title"/>
          </p:nvPr>
        </p:nvSpPr>
        <p:spPr>
          <a:xfrm>
            <a:off x="611188" y="260350"/>
            <a:ext cx="7772400" cy="1143000"/>
          </a:xfrm>
        </p:spPr>
        <p:txBody>
          <a:bodyPr/>
          <a:lstStyle/>
          <a:p>
            <a:pPr eaLnBrk="1" hangingPunct="1"/>
            <a:r>
              <a:rPr lang="zh-CN" altLang="en-US" smtClean="0">
                <a:solidFill>
                  <a:srgbClr val="FFFF00"/>
                </a:solidFill>
              </a:rPr>
              <a:t>网络信息系统结构</a:t>
            </a:r>
          </a:p>
        </p:txBody>
      </p:sp>
      <p:pic>
        <p:nvPicPr>
          <p:cNvPr id="21509" name="Picture 5" descr="1886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773238"/>
            <a:ext cx="3925887"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descr="1167673678240s42mwo176bl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73238"/>
            <a:ext cx="4191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7"/>
          <p:cNvSpPr txBox="1">
            <a:spLocks noChangeArrowheads="1"/>
          </p:cNvSpPr>
          <p:nvPr/>
        </p:nvSpPr>
        <p:spPr bwMode="auto">
          <a:xfrm>
            <a:off x="468313" y="5157788"/>
            <a:ext cx="83010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bg1"/>
                </a:solidFill>
              </a:rPr>
              <a:t> </a:t>
            </a:r>
            <a:r>
              <a:rPr lang="zh-CN" altLang="en-US" sz="2400">
                <a:solidFill>
                  <a:schemeClr val="bg1"/>
                </a:solidFill>
              </a:rPr>
              <a:t>多台计算机</a:t>
            </a:r>
            <a:r>
              <a:rPr lang="en-US" altLang="zh-CN" sz="2400">
                <a:solidFill>
                  <a:schemeClr val="bg1"/>
                </a:solidFill>
              </a:rPr>
              <a:t>/</a:t>
            </a:r>
            <a:r>
              <a:rPr lang="zh-CN" altLang="en-US" sz="2400">
                <a:solidFill>
                  <a:schemeClr val="bg1"/>
                </a:solidFill>
              </a:rPr>
              <a:t>服务器采用</a:t>
            </a:r>
            <a:r>
              <a:rPr lang="en-US" altLang="zh-CN" sz="2400">
                <a:solidFill>
                  <a:schemeClr val="bg1"/>
                </a:solidFill>
              </a:rPr>
              <a:t>TCP/IP</a:t>
            </a:r>
            <a:r>
              <a:rPr lang="zh-CN" altLang="en-US" sz="2400">
                <a:solidFill>
                  <a:schemeClr val="bg1"/>
                </a:solidFill>
              </a:rPr>
              <a:t>协议连接而成，在其上运行各种应用业务</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solidFill>
                  <a:srgbClr val="FFFF00"/>
                </a:solidFill>
              </a:rPr>
              <a:t>“云</a:t>
            </a:r>
            <a:r>
              <a:rPr lang="en-US" altLang="zh-CN" smtClean="0">
                <a:solidFill>
                  <a:srgbClr val="FFFF00"/>
                </a:solidFill>
              </a:rPr>
              <a:t>”</a:t>
            </a:r>
            <a:r>
              <a:rPr lang="zh-CN" altLang="en-US" smtClean="0">
                <a:solidFill>
                  <a:srgbClr val="FFFF00"/>
                </a:solidFill>
              </a:rPr>
              <a:t>的概念</a:t>
            </a:r>
          </a:p>
        </p:txBody>
      </p:sp>
      <p:sp>
        <p:nvSpPr>
          <p:cNvPr id="22531" name="内容占位符 2"/>
          <p:cNvSpPr>
            <a:spLocks noGrp="1"/>
          </p:cNvSpPr>
          <p:nvPr>
            <p:ph idx="1"/>
          </p:nvPr>
        </p:nvSpPr>
        <p:spPr/>
        <p:txBody>
          <a:bodyPr/>
          <a:lstStyle/>
          <a:p>
            <a:pPr algn="just"/>
            <a:r>
              <a:rPr lang="zh-CN" altLang="en-US" sz="2400" smtClean="0">
                <a:solidFill>
                  <a:schemeClr val="bg1"/>
                </a:solidFill>
              </a:rPr>
              <a:t>云计算（</a:t>
            </a:r>
            <a:r>
              <a:rPr lang="en-US" altLang="zh-CN" sz="2400" smtClean="0">
                <a:solidFill>
                  <a:schemeClr val="bg1"/>
                </a:solidFill>
              </a:rPr>
              <a:t>cloud computing</a:t>
            </a:r>
            <a:r>
              <a:rPr lang="zh-CN" altLang="en-US" sz="2400" smtClean="0">
                <a:solidFill>
                  <a:schemeClr val="bg1"/>
                </a:solidFill>
              </a:rPr>
              <a:t>）是基于互联网的相关服务的增加、使用和交付模式，通常涉及通过互联网来提供动态易扩展且经常是</a:t>
            </a:r>
            <a:r>
              <a:rPr lang="zh-CN" altLang="en-US" sz="2400" smtClean="0">
                <a:solidFill>
                  <a:schemeClr val="bg1"/>
                </a:solidFill>
                <a:hlinkClick r:id="rId2" action="ppaction://hlinkfile"/>
              </a:rPr>
              <a:t>虚拟化</a:t>
            </a:r>
            <a:r>
              <a:rPr lang="zh-CN" altLang="en-US" sz="2400" smtClean="0">
                <a:solidFill>
                  <a:schemeClr val="bg1"/>
                </a:solidFill>
              </a:rPr>
              <a:t>的资源。</a:t>
            </a:r>
            <a:endParaRPr lang="en-US" altLang="zh-CN" sz="2400" smtClean="0">
              <a:solidFill>
                <a:schemeClr val="bg1"/>
              </a:solidFill>
            </a:endParaRPr>
          </a:p>
          <a:p>
            <a:pPr algn="just"/>
            <a:r>
              <a:rPr lang="zh-CN" altLang="en-US" sz="2400" smtClean="0">
                <a:solidFill>
                  <a:schemeClr val="bg1"/>
                </a:solidFill>
              </a:rPr>
              <a:t>分布式系统；</a:t>
            </a:r>
            <a:endParaRPr lang="en-US" altLang="zh-CN" sz="2400" smtClean="0">
              <a:solidFill>
                <a:schemeClr val="bg1"/>
              </a:solidFill>
            </a:endParaRPr>
          </a:p>
          <a:p>
            <a:pPr algn="just"/>
            <a:r>
              <a:rPr lang="zh-CN" altLang="en-US" sz="2400" smtClean="0">
                <a:solidFill>
                  <a:schemeClr val="bg1"/>
                </a:solidFill>
              </a:rPr>
              <a:t>虚拟化技术；</a:t>
            </a:r>
            <a:endParaRPr lang="en-US" altLang="zh-CN" sz="2400" smtClean="0">
              <a:solidFill>
                <a:schemeClr val="bg1"/>
              </a:solidFill>
            </a:endParaRPr>
          </a:p>
          <a:p>
            <a:pPr algn="just"/>
            <a:r>
              <a:rPr lang="zh-CN" altLang="en-US" sz="2400" smtClean="0">
                <a:solidFill>
                  <a:schemeClr val="bg1"/>
                </a:solidFill>
              </a:rPr>
              <a:t>多个系统为某个</a:t>
            </a:r>
            <a:r>
              <a:rPr lang="en-US" altLang="zh-CN" sz="2400" smtClean="0">
                <a:solidFill>
                  <a:schemeClr val="bg1"/>
                </a:solidFill>
              </a:rPr>
              <a:t>/</a:t>
            </a:r>
            <a:r>
              <a:rPr lang="zh-CN" altLang="en-US" sz="2400" smtClean="0">
                <a:solidFill>
                  <a:schemeClr val="bg1"/>
                </a:solidFill>
              </a:rPr>
              <a:t>多个用户提供服务；</a:t>
            </a:r>
            <a:endParaRPr lang="en-US" altLang="zh-CN" sz="2400" smtClean="0">
              <a:solidFill>
                <a:schemeClr val="bg1"/>
              </a:solidFill>
            </a:endParaRPr>
          </a:p>
          <a:p>
            <a:pPr algn="just"/>
            <a:r>
              <a:rPr lang="zh-CN" altLang="en-US" sz="2400" smtClean="0">
                <a:solidFill>
                  <a:schemeClr val="bg1"/>
                </a:solidFill>
              </a:rPr>
              <a:t>某个</a:t>
            </a:r>
            <a:r>
              <a:rPr lang="en-US" altLang="zh-CN" sz="2400" smtClean="0">
                <a:solidFill>
                  <a:schemeClr val="bg1"/>
                </a:solidFill>
              </a:rPr>
              <a:t>/</a:t>
            </a:r>
            <a:r>
              <a:rPr lang="zh-CN" altLang="en-US" sz="2400" smtClean="0">
                <a:solidFill>
                  <a:schemeClr val="bg1"/>
                </a:solidFill>
              </a:rPr>
              <a:t>多个用户透过“云”共享资源；</a:t>
            </a:r>
            <a:endParaRPr lang="en-US" altLang="zh-CN" sz="2400" smtClean="0">
              <a:solidFill>
                <a:schemeClr val="bg1"/>
              </a:solidFill>
            </a:endParaRPr>
          </a:p>
          <a:p>
            <a:pPr algn="just"/>
            <a:r>
              <a:rPr lang="zh-CN" altLang="en-US" sz="2400" smtClean="0">
                <a:solidFill>
                  <a:schemeClr val="bg1"/>
                </a:solidFill>
              </a:rPr>
              <a:t>租用“云”的计算资源或存储资源；</a:t>
            </a:r>
            <a:endParaRPr lang="en-US" altLang="zh-CN" sz="2400" smtClean="0">
              <a:solidFill>
                <a:schemeClr val="bg1"/>
              </a:solidFill>
            </a:endParaRPr>
          </a:p>
          <a:p>
            <a:pPr algn="just"/>
            <a:r>
              <a:rPr lang="zh-CN" altLang="en-US" sz="2400" smtClean="0">
                <a:solidFill>
                  <a:schemeClr val="bg1"/>
                </a:solidFill>
              </a:rPr>
              <a:t>用户隐私问题？服务系统可靠性问题？</a:t>
            </a:r>
            <a:endParaRPr lang="en-US" altLang="zh-CN" sz="2400" smtClean="0">
              <a:solidFill>
                <a:schemeClr val="bg1"/>
              </a:solidFill>
            </a:endParaRPr>
          </a:p>
          <a:p>
            <a:pPr algn="just"/>
            <a:endParaRPr lang="zh-CN" altLang="en-US" sz="2400" smtClean="0">
              <a:solidFill>
                <a:schemeClr val="bg1"/>
              </a:solidFill>
            </a:endParaRPr>
          </a:p>
        </p:txBody>
      </p:sp>
      <p:sp>
        <p:nvSpPr>
          <p:cNvPr id="2253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61787C7-A3DE-4034-9C8F-DDD37577AB31}" type="datetime1">
              <a:rPr lang="zh-CN" altLang="en-US" sz="1400" smtClean="0"/>
              <a:pPr>
                <a:spcBef>
                  <a:spcPct val="0"/>
                </a:spcBef>
                <a:buFontTx/>
                <a:buNone/>
              </a:pPr>
              <a:t>2017/9/24</a:t>
            </a:fld>
            <a:endParaRPr lang="en-US" altLang="zh-CN" sz="1400" smtClean="0"/>
          </a:p>
        </p:txBody>
      </p:sp>
      <p:sp>
        <p:nvSpPr>
          <p:cNvPr id="22533"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BDD6F0C-5691-4FA4-B1B3-1E62248881AA}" type="slidenum">
              <a:rPr lang="en-US" altLang="zh-CN" sz="1400"/>
              <a:pPr>
                <a:spcBef>
                  <a:spcPct val="0"/>
                </a:spcBef>
                <a:buFontTx/>
                <a:buNone/>
              </a:pPr>
              <a:t>31</a:t>
            </a:fld>
            <a:endParaRPr lang="en-US" altLang="zh-CN" sz="1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solidFill>
                  <a:srgbClr val="FFFF00"/>
                </a:solidFill>
              </a:rPr>
              <a:t>从信息系统看安全根源</a:t>
            </a:r>
          </a:p>
        </p:txBody>
      </p:sp>
      <p:sp>
        <p:nvSpPr>
          <p:cNvPr id="23555" name="内容占位符 2"/>
          <p:cNvSpPr>
            <a:spLocks noGrp="1"/>
          </p:cNvSpPr>
          <p:nvPr>
            <p:ph idx="1"/>
          </p:nvPr>
        </p:nvSpPr>
        <p:spPr>
          <a:xfrm>
            <a:off x="971550" y="2897188"/>
            <a:ext cx="4248150" cy="1971675"/>
          </a:xfrm>
        </p:spPr>
        <p:txBody>
          <a:bodyPr/>
          <a:lstStyle/>
          <a:p>
            <a:r>
              <a:rPr lang="zh-CN" altLang="en-US" sz="2400" smtClean="0">
                <a:solidFill>
                  <a:schemeClr val="bg1"/>
                </a:solidFill>
              </a:rPr>
              <a:t>系统中毒后不能正常</a:t>
            </a:r>
            <a:r>
              <a:rPr lang="zh-CN" altLang="en-US" sz="2400" smtClean="0">
                <a:solidFill>
                  <a:srgbClr val="FFFFFF"/>
                </a:solidFill>
              </a:rPr>
              <a:t>工作；</a:t>
            </a:r>
            <a:endParaRPr lang="en-US" altLang="zh-CN" sz="2400" smtClean="0">
              <a:solidFill>
                <a:srgbClr val="FFFFFF"/>
              </a:solidFill>
            </a:endParaRPr>
          </a:p>
          <a:p>
            <a:r>
              <a:rPr lang="zh-CN" altLang="en-US" sz="2400" smtClean="0">
                <a:solidFill>
                  <a:schemeClr val="bg1"/>
                </a:solidFill>
              </a:rPr>
              <a:t>系统被远程操控；</a:t>
            </a:r>
            <a:endParaRPr lang="en-US" altLang="zh-CN" sz="2400" smtClean="0">
              <a:solidFill>
                <a:schemeClr val="bg1"/>
              </a:solidFill>
            </a:endParaRPr>
          </a:p>
          <a:p>
            <a:r>
              <a:rPr lang="zh-CN" altLang="en-US" sz="2400" smtClean="0">
                <a:solidFill>
                  <a:schemeClr val="bg1"/>
                </a:solidFill>
              </a:rPr>
              <a:t>系统信息泄露；</a:t>
            </a:r>
            <a:endParaRPr lang="en-US" altLang="zh-CN" sz="2400" smtClean="0">
              <a:solidFill>
                <a:schemeClr val="bg1"/>
              </a:solidFill>
            </a:endParaRPr>
          </a:p>
          <a:p>
            <a:r>
              <a:rPr lang="zh-CN" altLang="en-US" sz="2400" smtClean="0">
                <a:solidFill>
                  <a:schemeClr val="bg1"/>
                </a:solidFill>
              </a:rPr>
              <a:t>。。。</a:t>
            </a:r>
          </a:p>
        </p:txBody>
      </p:sp>
      <p:sp>
        <p:nvSpPr>
          <p:cNvPr id="2355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1E08158-11CE-4F82-9C8A-4C9529FE24C9}" type="datetime1">
              <a:rPr lang="zh-CN" altLang="en-US" sz="1400" smtClean="0"/>
              <a:pPr>
                <a:spcBef>
                  <a:spcPct val="0"/>
                </a:spcBef>
                <a:buFontTx/>
                <a:buNone/>
              </a:pPr>
              <a:t>2017/9/24</a:t>
            </a:fld>
            <a:endParaRPr lang="en-US" altLang="zh-CN" sz="1400" smtClean="0"/>
          </a:p>
        </p:txBody>
      </p:sp>
      <p:sp>
        <p:nvSpPr>
          <p:cNvPr id="23557"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7DD708D-B6C0-4A6F-945C-6B1FC9439431}" type="slidenum">
              <a:rPr lang="en-US" altLang="zh-CN" sz="1400"/>
              <a:pPr>
                <a:spcBef>
                  <a:spcPct val="0"/>
                </a:spcBef>
                <a:buFontTx/>
                <a:buNone/>
              </a:pPr>
              <a:t>32</a:t>
            </a:fld>
            <a:endParaRPr lang="en-US" altLang="zh-CN" sz="1400"/>
          </a:p>
        </p:txBody>
      </p:sp>
      <p:sp>
        <p:nvSpPr>
          <p:cNvPr id="6" name="矩形 5"/>
          <p:cNvSpPr/>
          <p:nvPr/>
        </p:nvSpPr>
        <p:spPr>
          <a:xfrm>
            <a:off x="755650" y="2276475"/>
            <a:ext cx="3311525" cy="585788"/>
          </a:xfrm>
          <a:prstGeom prst="rect">
            <a:avLst/>
          </a:prstGeom>
        </p:spPr>
        <p:txBody>
          <a:bodyPr>
            <a:spAutoFit/>
          </a:bodyPr>
          <a:lstStyle/>
          <a:p>
            <a:pPr algn="just" eaLnBrk="1" hangingPunct="1">
              <a:defRPr/>
            </a:pPr>
            <a:r>
              <a:rPr lang="zh-CN" altLang="en-US" sz="3200" kern="0" dirty="0">
                <a:solidFill>
                  <a:srgbClr val="FFC000"/>
                </a:solidFill>
                <a:latin typeface="Times New Roman"/>
                <a:ea typeface="宋体"/>
              </a:rPr>
              <a:t>安全问题表现：</a:t>
            </a:r>
            <a:endParaRPr lang="zh-CN" altLang="en-US" dirty="0">
              <a:solidFill>
                <a:srgbClr val="FFC000"/>
              </a:solidFill>
            </a:endParaRPr>
          </a:p>
        </p:txBody>
      </p:sp>
      <p:sp>
        <p:nvSpPr>
          <p:cNvPr id="7" name="TextBox 6"/>
          <p:cNvSpPr txBox="1"/>
          <p:nvPr/>
        </p:nvSpPr>
        <p:spPr>
          <a:xfrm>
            <a:off x="3030538" y="4346575"/>
            <a:ext cx="6100762" cy="1938338"/>
          </a:xfrm>
          <a:prstGeom prst="rect">
            <a:avLst/>
          </a:prstGeom>
          <a:solidFill>
            <a:schemeClr val="accent3"/>
          </a:solidFill>
        </p:spPr>
        <p:txBody>
          <a:bodyPr wrap="none">
            <a:spAutoFit/>
          </a:bodyPr>
          <a:lstStyle/>
          <a:p>
            <a:pPr marL="342900" indent="-342900" algn="just" eaLnBrk="1" hangingPunct="1">
              <a:buFont typeface="Arial" pitchFamily="34" charset="0"/>
              <a:buChar char="•"/>
              <a:defRPr/>
            </a:pPr>
            <a:r>
              <a:rPr lang="zh-CN" altLang="en-US" b="1" dirty="0">
                <a:solidFill>
                  <a:srgbClr val="FF0000"/>
                </a:solidFill>
              </a:rPr>
              <a:t>缺少可信的硬件基础；</a:t>
            </a:r>
            <a:endParaRPr lang="en-US" altLang="zh-CN" b="1" dirty="0">
              <a:solidFill>
                <a:srgbClr val="FF0000"/>
              </a:solidFill>
            </a:endParaRPr>
          </a:p>
          <a:p>
            <a:pPr marL="342900" indent="-342900" algn="just" eaLnBrk="1" hangingPunct="1">
              <a:buFont typeface="Arial" pitchFamily="34" charset="0"/>
              <a:buChar char="•"/>
              <a:defRPr/>
            </a:pPr>
            <a:r>
              <a:rPr lang="zh-CN" altLang="en-US" b="1" dirty="0">
                <a:solidFill>
                  <a:srgbClr val="FF0000"/>
                </a:solidFill>
              </a:rPr>
              <a:t>操作系统不可避免存在漏洞；</a:t>
            </a:r>
            <a:endParaRPr lang="en-US" altLang="zh-CN" b="1" dirty="0">
              <a:solidFill>
                <a:srgbClr val="FF0000"/>
              </a:solidFill>
            </a:endParaRPr>
          </a:p>
          <a:p>
            <a:pPr marL="342900" indent="-342900" algn="just" eaLnBrk="1" hangingPunct="1">
              <a:buFont typeface="Arial" pitchFamily="34" charset="0"/>
              <a:buChar char="•"/>
              <a:defRPr/>
            </a:pPr>
            <a:r>
              <a:rPr lang="zh-CN" altLang="en-US" b="1" dirty="0">
                <a:solidFill>
                  <a:srgbClr val="FF0000"/>
                </a:solidFill>
              </a:rPr>
              <a:t>应用软件不可避免存在漏洞；</a:t>
            </a:r>
            <a:endParaRPr lang="en-US" altLang="zh-CN" b="1" dirty="0">
              <a:solidFill>
                <a:srgbClr val="FF0000"/>
              </a:solidFill>
            </a:endParaRPr>
          </a:p>
          <a:p>
            <a:pPr marL="342900" indent="-342900" algn="just" eaLnBrk="1" hangingPunct="1">
              <a:buFont typeface="Arial" pitchFamily="34" charset="0"/>
              <a:buChar char="•"/>
              <a:defRPr/>
            </a:pPr>
            <a:r>
              <a:rPr lang="zh-CN" altLang="en-US" b="1" dirty="0">
                <a:solidFill>
                  <a:srgbClr val="FF0000"/>
                </a:solidFill>
              </a:rPr>
              <a:t>安全机制不够完善、全面或未正确设置；</a:t>
            </a:r>
            <a:endParaRPr lang="en-US" altLang="zh-CN" b="1" dirty="0">
              <a:solidFill>
                <a:srgbClr val="FF0000"/>
              </a:solidFill>
            </a:endParaRPr>
          </a:p>
          <a:p>
            <a:pPr marL="342900" indent="-342900" algn="just" eaLnBrk="1" hangingPunct="1">
              <a:buFont typeface="Arial" pitchFamily="34" charset="0"/>
              <a:buChar char="•"/>
              <a:defRPr/>
            </a:pPr>
            <a:r>
              <a:rPr lang="zh-CN" altLang="en-US" b="1" dirty="0">
                <a:solidFill>
                  <a:srgbClr val="FF0000"/>
                </a:solidFill>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6E1D485-7074-4F49-B072-51FE2AC11F2E}" type="datetime1">
              <a:rPr lang="zh-CN" altLang="en-US" sz="1400" smtClean="0"/>
              <a:pPr>
                <a:spcBef>
                  <a:spcPct val="0"/>
                </a:spcBef>
                <a:buFontTx/>
                <a:buNone/>
              </a:pPr>
              <a:t>2017/9/24</a:t>
            </a:fld>
            <a:endParaRPr lang="en-US" altLang="zh-CN" sz="1400" smtClean="0"/>
          </a:p>
        </p:txBody>
      </p:sp>
      <p:sp>
        <p:nvSpPr>
          <p:cNvPr id="2457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52848CC-D907-48F2-9BC2-AABE5CD2F3DE}" type="slidenum">
              <a:rPr lang="en-US" altLang="zh-CN" sz="1400"/>
              <a:pPr>
                <a:spcBef>
                  <a:spcPct val="0"/>
                </a:spcBef>
                <a:buFontTx/>
                <a:buNone/>
              </a:pPr>
              <a:t>33</a:t>
            </a:fld>
            <a:endParaRPr lang="en-US" altLang="zh-CN" sz="1400"/>
          </a:p>
        </p:txBody>
      </p:sp>
      <p:sp>
        <p:nvSpPr>
          <p:cNvPr id="24580" name="Rectangle 2"/>
          <p:cNvSpPr>
            <a:spLocks noGrp="1" noChangeArrowheads="1"/>
          </p:cNvSpPr>
          <p:nvPr>
            <p:ph type="title"/>
          </p:nvPr>
        </p:nvSpPr>
        <p:spPr/>
        <p:txBody>
          <a:bodyPr/>
          <a:lstStyle/>
          <a:p>
            <a:pPr eaLnBrk="1" hangingPunct="1"/>
            <a:r>
              <a:rPr lang="zh-CN" altLang="en-US" smtClean="0">
                <a:solidFill>
                  <a:srgbClr val="CCFF33"/>
                </a:solidFill>
              </a:rPr>
              <a:t>信息产生中的安全隐患</a:t>
            </a:r>
          </a:p>
        </p:txBody>
      </p:sp>
      <p:sp>
        <p:nvSpPr>
          <p:cNvPr id="24581" name="Rectangle 3"/>
          <p:cNvSpPr>
            <a:spLocks noGrp="1" noChangeArrowheads="1"/>
          </p:cNvSpPr>
          <p:nvPr>
            <p:ph type="body" idx="1"/>
          </p:nvPr>
        </p:nvSpPr>
        <p:spPr>
          <a:xfrm>
            <a:off x="611188" y="1773238"/>
            <a:ext cx="2517775" cy="4114800"/>
          </a:xfrm>
          <a:ln>
            <a:solidFill>
              <a:srgbClr val="FF3300"/>
            </a:solidFill>
            <a:miter lim="800000"/>
            <a:headEnd/>
            <a:tailEnd/>
          </a:ln>
        </p:spPr>
        <p:txBody>
          <a:bodyPr/>
          <a:lstStyle/>
          <a:p>
            <a:pPr eaLnBrk="1" hangingPunct="1"/>
            <a:r>
              <a:rPr lang="zh-CN" altLang="en-US" smtClean="0">
                <a:solidFill>
                  <a:schemeClr val="bg1"/>
                </a:solidFill>
              </a:rPr>
              <a:t>音频</a:t>
            </a:r>
          </a:p>
          <a:p>
            <a:pPr eaLnBrk="1" hangingPunct="1"/>
            <a:r>
              <a:rPr lang="zh-CN" altLang="en-US" smtClean="0">
                <a:solidFill>
                  <a:schemeClr val="bg1"/>
                </a:solidFill>
              </a:rPr>
              <a:t>视频</a:t>
            </a:r>
          </a:p>
          <a:p>
            <a:pPr eaLnBrk="1" hangingPunct="1"/>
            <a:r>
              <a:rPr lang="zh-CN" altLang="en-US" smtClean="0">
                <a:solidFill>
                  <a:schemeClr val="bg1"/>
                </a:solidFill>
              </a:rPr>
              <a:t>文本</a:t>
            </a:r>
          </a:p>
          <a:p>
            <a:pPr eaLnBrk="1" hangingPunct="1"/>
            <a:r>
              <a:rPr lang="zh-CN" altLang="en-US" smtClean="0">
                <a:solidFill>
                  <a:schemeClr val="bg1"/>
                </a:solidFill>
              </a:rPr>
              <a:t>程序软件</a:t>
            </a:r>
          </a:p>
          <a:p>
            <a:pPr eaLnBrk="1" hangingPunct="1"/>
            <a:r>
              <a:rPr lang="zh-CN" altLang="en-US" smtClean="0">
                <a:solidFill>
                  <a:schemeClr val="bg1"/>
                </a:solidFill>
              </a:rPr>
              <a:t>数据</a:t>
            </a:r>
          </a:p>
          <a:p>
            <a:pPr eaLnBrk="1" hangingPunct="1"/>
            <a:r>
              <a:rPr lang="zh-CN" altLang="en-US" smtClean="0">
                <a:solidFill>
                  <a:schemeClr val="bg1"/>
                </a:solidFill>
              </a:rPr>
              <a:t>字符</a:t>
            </a:r>
          </a:p>
          <a:p>
            <a:pPr eaLnBrk="1" hangingPunct="1"/>
            <a:r>
              <a:rPr lang="zh-CN" altLang="en-US" smtClean="0">
                <a:solidFill>
                  <a:schemeClr val="bg1"/>
                </a:solidFill>
              </a:rPr>
              <a:t>。。。</a:t>
            </a:r>
          </a:p>
        </p:txBody>
      </p:sp>
      <p:sp>
        <p:nvSpPr>
          <p:cNvPr id="24582" name="Text Box 5"/>
          <p:cNvSpPr txBox="1">
            <a:spLocks noChangeArrowheads="1"/>
          </p:cNvSpPr>
          <p:nvPr/>
        </p:nvSpPr>
        <p:spPr bwMode="auto">
          <a:xfrm>
            <a:off x="3708400" y="3933825"/>
            <a:ext cx="543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hlink"/>
                </a:solidFill>
              </a:rPr>
              <a:t>信息的产生是否在安全环境中进行？</a:t>
            </a:r>
          </a:p>
          <a:p>
            <a:pPr eaLnBrk="1" hangingPunct="1">
              <a:spcBef>
                <a:spcPct val="0"/>
              </a:spcBef>
              <a:buFontTx/>
              <a:buNone/>
            </a:pPr>
            <a:r>
              <a:rPr lang="zh-CN" altLang="en-US" sz="2400">
                <a:solidFill>
                  <a:schemeClr val="hlink"/>
                </a:solidFill>
              </a:rPr>
              <a:t>信息采集或产生平台是否被植入木马？</a:t>
            </a:r>
          </a:p>
        </p:txBody>
      </p:sp>
      <p:sp>
        <p:nvSpPr>
          <p:cNvPr id="24583" name="Rectangle 6"/>
          <p:cNvSpPr>
            <a:spLocks noChangeArrowheads="1"/>
          </p:cNvSpPr>
          <p:nvPr/>
        </p:nvSpPr>
        <p:spPr bwMode="auto">
          <a:xfrm>
            <a:off x="3779838" y="2205038"/>
            <a:ext cx="3851275" cy="119697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3300"/>
                </a:solidFill>
              </a:rPr>
              <a:t>原始信息有没有受到窥视？</a:t>
            </a:r>
          </a:p>
          <a:p>
            <a:pPr eaLnBrk="1" hangingPunct="1">
              <a:spcBef>
                <a:spcPct val="0"/>
              </a:spcBef>
              <a:buFontTx/>
              <a:buNone/>
            </a:pPr>
            <a:r>
              <a:rPr lang="zh-CN" altLang="en-US" sz="2400">
                <a:solidFill>
                  <a:srgbClr val="FF3300"/>
                </a:solidFill>
              </a:rPr>
              <a:t>原始信息是否真实？</a:t>
            </a:r>
          </a:p>
          <a:p>
            <a:pPr eaLnBrk="1" hangingPunct="1">
              <a:spcBef>
                <a:spcPct val="0"/>
              </a:spcBef>
              <a:buFontTx/>
              <a:buNone/>
            </a:pPr>
            <a:r>
              <a:rPr lang="zh-CN" altLang="en-US" sz="2400">
                <a:solidFill>
                  <a:srgbClr val="FF3300"/>
                </a:solidFill>
              </a:rPr>
              <a:t>原始信息是否完整？</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9DC0DC1-6CC2-4704-98FF-771317792716}" type="datetime1">
              <a:rPr lang="zh-CN" altLang="en-US" sz="1400" smtClean="0"/>
              <a:pPr>
                <a:spcBef>
                  <a:spcPct val="0"/>
                </a:spcBef>
                <a:buFontTx/>
                <a:buNone/>
              </a:pPr>
              <a:t>2017/9/24</a:t>
            </a:fld>
            <a:endParaRPr lang="en-US" altLang="zh-CN" sz="1400" smtClean="0"/>
          </a:p>
        </p:txBody>
      </p:sp>
      <p:sp>
        <p:nvSpPr>
          <p:cNvPr id="2560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FD8A23F-4C95-4D04-AD53-263A55A7A202}" type="slidenum">
              <a:rPr lang="en-US" altLang="zh-CN" sz="1400"/>
              <a:pPr>
                <a:spcBef>
                  <a:spcPct val="0"/>
                </a:spcBef>
                <a:buFontTx/>
                <a:buNone/>
              </a:pPr>
              <a:t>34</a:t>
            </a:fld>
            <a:endParaRPr lang="en-US" altLang="zh-CN" sz="1400"/>
          </a:p>
        </p:txBody>
      </p:sp>
      <p:sp>
        <p:nvSpPr>
          <p:cNvPr id="25604" name="Rectangle 2"/>
          <p:cNvSpPr>
            <a:spLocks noGrp="1" noChangeArrowheads="1"/>
          </p:cNvSpPr>
          <p:nvPr>
            <p:ph type="title"/>
          </p:nvPr>
        </p:nvSpPr>
        <p:spPr/>
        <p:txBody>
          <a:bodyPr/>
          <a:lstStyle/>
          <a:p>
            <a:pPr eaLnBrk="1" hangingPunct="1"/>
            <a:r>
              <a:rPr lang="zh-CN" altLang="en-US" smtClean="0">
                <a:solidFill>
                  <a:srgbClr val="CCFF33"/>
                </a:solidFill>
              </a:rPr>
              <a:t>信息传输中的安全隐患</a:t>
            </a:r>
          </a:p>
        </p:txBody>
      </p:sp>
      <p:sp>
        <p:nvSpPr>
          <p:cNvPr id="25605" name="Rectangle 3"/>
          <p:cNvSpPr>
            <a:spLocks noGrp="1" noChangeArrowheads="1"/>
          </p:cNvSpPr>
          <p:nvPr>
            <p:ph type="body" idx="1"/>
          </p:nvPr>
        </p:nvSpPr>
        <p:spPr>
          <a:xfrm>
            <a:off x="685800" y="1981200"/>
            <a:ext cx="3094038" cy="4114800"/>
          </a:xfrm>
          <a:ln>
            <a:solidFill>
              <a:srgbClr val="FF3300"/>
            </a:solidFill>
            <a:miter lim="800000"/>
            <a:headEnd/>
            <a:tailEnd/>
          </a:ln>
        </p:spPr>
        <p:txBody>
          <a:bodyPr/>
          <a:lstStyle/>
          <a:p>
            <a:pPr eaLnBrk="1" hangingPunct="1">
              <a:lnSpc>
                <a:spcPct val="90000"/>
              </a:lnSpc>
            </a:pPr>
            <a:r>
              <a:rPr lang="zh-CN" altLang="en-US" sz="2800" smtClean="0">
                <a:solidFill>
                  <a:schemeClr val="bg1"/>
                </a:solidFill>
              </a:rPr>
              <a:t>电话线</a:t>
            </a:r>
          </a:p>
          <a:p>
            <a:pPr eaLnBrk="1" hangingPunct="1">
              <a:lnSpc>
                <a:spcPct val="90000"/>
              </a:lnSpc>
            </a:pPr>
            <a:r>
              <a:rPr lang="en-US" altLang="zh-CN" sz="2800" smtClean="0">
                <a:solidFill>
                  <a:schemeClr val="bg1"/>
                </a:solidFill>
              </a:rPr>
              <a:t>Internet</a:t>
            </a:r>
          </a:p>
          <a:p>
            <a:pPr eaLnBrk="1" hangingPunct="1">
              <a:lnSpc>
                <a:spcPct val="90000"/>
              </a:lnSpc>
            </a:pPr>
            <a:r>
              <a:rPr lang="zh-CN" altLang="en-US" sz="2800" smtClean="0">
                <a:solidFill>
                  <a:schemeClr val="bg1"/>
                </a:solidFill>
              </a:rPr>
              <a:t>移动通信信道</a:t>
            </a:r>
          </a:p>
          <a:p>
            <a:pPr eaLnBrk="1" hangingPunct="1">
              <a:lnSpc>
                <a:spcPct val="90000"/>
              </a:lnSpc>
            </a:pPr>
            <a:r>
              <a:rPr lang="zh-CN" altLang="en-US" sz="2800" smtClean="0">
                <a:solidFill>
                  <a:schemeClr val="bg1"/>
                </a:solidFill>
              </a:rPr>
              <a:t>卫星通信信道</a:t>
            </a:r>
          </a:p>
          <a:p>
            <a:pPr eaLnBrk="1" hangingPunct="1">
              <a:lnSpc>
                <a:spcPct val="90000"/>
              </a:lnSpc>
            </a:pPr>
            <a:r>
              <a:rPr lang="zh-CN" altLang="en-US" sz="2800" smtClean="0">
                <a:solidFill>
                  <a:schemeClr val="bg1"/>
                </a:solidFill>
              </a:rPr>
              <a:t>广播信道</a:t>
            </a:r>
          </a:p>
          <a:p>
            <a:pPr eaLnBrk="1" hangingPunct="1">
              <a:lnSpc>
                <a:spcPct val="90000"/>
              </a:lnSpc>
            </a:pPr>
            <a:r>
              <a:rPr lang="en-US" altLang="zh-CN" sz="2800" smtClean="0">
                <a:solidFill>
                  <a:schemeClr val="bg1"/>
                </a:solidFill>
              </a:rPr>
              <a:t>CATV</a:t>
            </a:r>
            <a:r>
              <a:rPr lang="zh-CN" altLang="en-US" sz="2800" smtClean="0">
                <a:solidFill>
                  <a:schemeClr val="bg1"/>
                </a:solidFill>
              </a:rPr>
              <a:t>信道</a:t>
            </a:r>
          </a:p>
          <a:p>
            <a:pPr eaLnBrk="1" hangingPunct="1">
              <a:lnSpc>
                <a:spcPct val="90000"/>
              </a:lnSpc>
            </a:pPr>
            <a:r>
              <a:rPr lang="zh-CN" altLang="en-US" sz="2800" smtClean="0">
                <a:solidFill>
                  <a:schemeClr val="bg1"/>
                </a:solidFill>
              </a:rPr>
              <a:t>电力线信道</a:t>
            </a:r>
          </a:p>
          <a:p>
            <a:pPr eaLnBrk="1" hangingPunct="1">
              <a:lnSpc>
                <a:spcPct val="90000"/>
              </a:lnSpc>
            </a:pPr>
            <a:r>
              <a:rPr lang="zh-CN" altLang="en-US" sz="2800" smtClean="0">
                <a:solidFill>
                  <a:schemeClr val="bg1"/>
                </a:solidFill>
              </a:rPr>
              <a:t>。。。</a:t>
            </a:r>
          </a:p>
        </p:txBody>
      </p:sp>
      <p:sp>
        <p:nvSpPr>
          <p:cNvPr id="25606" name="Text Box 4"/>
          <p:cNvSpPr txBox="1">
            <a:spLocks noChangeArrowheads="1"/>
          </p:cNvSpPr>
          <p:nvPr/>
        </p:nvSpPr>
        <p:spPr bwMode="auto">
          <a:xfrm>
            <a:off x="4211638" y="25654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00"/>
                </a:solidFill>
              </a:rPr>
              <a:t>信道是否安全？</a:t>
            </a:r>
          </a:p>
        </p:txBody>
      </p:sp>
      <p:sp>
        <p:nvSpPr>
          <p:cNvPr id="25607" name="Text Box 5"/>
          <p:cNvSpPr txBox="1">
            <a:spLocks noChangeArrowheads="1"/>
          </p:cNvSpPr>
          <p:nvPr/>
        </p:nvSpPr>
        <p:spPr bwMode="auto">
          <a:xfrm>
            <a:off x="4500563" y="3213100"/>
            <a:ext cx="4156075" cy="19272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a:solidFill>
                  <a:srgbClr val="FF3300"/>
                </a:solidFill>
              </a:rPr>
              <a:t>有线的并线窃听？</a:t>
            </a:r>
          </a:p>
          <a:p>
            <a:pPr eaLnBrk="1" hangingPunct="1">
              <a:spcBef>
                <a:spcPct val="0"/>
              </a:spcBef>
              <a:buFontTx/>
              <a:buNone/>
            </a:pPr>
            <a:r>
              <a:rPr lang="zh-CN" altLang="en-US" sz="2400" b="1">
                <a:solidFill>
                  <a:srgbClr val="FF3300"/>
                </a:solidFill>
              </a:rPr>
              <a:t>无线的空中窃听？</a:t>
            </a:r>
          </a:p>
          <a:p>
            <a:pPr eaLnBrk="1" hangingPunct="1">
              <a:spcBef>
                <a:spcPct val="0"/>
              </a:spcBef>
              <a:buFontTx/>
              <a:buNone/>
            </a:pPr>
            <a:r>
              <a:rPr lang="zh-CN" altLang="en-US" sz="2400" b="1">
                <a:solidFill>
                  <a:srgbClr val="FF3300"/>
                </a:solidFill>
              </a:rPr>
              <a:t>路由中的包被监听？</a:t>
            </a:r>
          </a:p>
          <a:p>
            <a:pPr eaLnBrk="1" hangingPunct="1">
              <a:spcBef>
                <a:spcPct val="0"/>
              </a:spcBef>
              <a:buFontTx/>
              <a:buNone/>
            </a:pPr>
            <a:r>
              <a:rPr lang="zh-CN" altLang="en-US" sz="2400" b="1">
                <a:solidFill>
                  <a:srgbClr val="FF3300"/>
                </a:solidFill>
              </a:rPr>
              <a:t>路由中的包转发至非法节点？</a:t>
            </a:r>
          </a:p>
          <a:p>
            <a:pPr eaLnBrk="1" hangingPunct="1">
              <a:spcBef>
                <a:spcPct val="0"/>
              </a:spcBef>
              <a:buFontTx/>
              <a:buNone/>
            </a:pPr>
            <a:r>
              <a:rPr lang="zh-CN" altLang="en-US" sz="2400" b="1">
                <a:solidFill>
                  <a:srgbClr val="FF3300"/>
                </a:solidFill>
              </a:rPr>
              <a:t>信道是否可靠？</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2D6FB75-FE0E-48CB-B20F-2F92E293658D}" type="datetime1">
              <a:rPr lang="zh-CN" altLang="en-US" sz="1400" smtClean="0"/>
              <a:pPr>
                <a:spcBef>
                  <a:spcPct val="0"/>
                </a:spcBef>
                <a:buFontTx/>
                <a:buNone/>
              </a:pPr>
              <a:t>2017/9/24</a:t>
            </a:fld>
            <a:endParaRPr lang="en-US" altLang="zh-CN" sz="1400" smtClean="0"/>
          </a:p>
        </p:txBody>
      </p:sp>
      <p:sp>
        <p:nvSpPr>
          <p:cNvPr id="2662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F301972-AA88-43AE-9C6D-EAB7CEF9FA99}" type="slidenum">
              <a:rPr lang="en-US" altLang="zh-CN" sz="1400"/>
              <a:pPr>
                <a:spcBef>
                  <a:spcPct val="0"/>
                </a:spcBef>
                <a:buFontTx/>
                <a:buNone/>
              </a:pPr>
              <a:t>35</a:t>
            </a:fld>
            <a:endParaRPr lang="en-US" altLang="zh-CN" sz="1400"/>
          </a:p>
        </p:txBody>
      </p:sp>
      <p:sp>
        <p:nvSpPr>
          <p:cNvPr id="26628" name="Rectangle 2"/>
          <p:cNvSpPr>
            <a:spLocks noGrp="1" noChangeArrowheads="1"/>
          </p:cNvSpPr>
          <p:nvPr>
            <p:ph type="title"/>
          </p:nvPr>
        </p:nvSpPr>
        <p:spPr/>
        <p:txBody>
          <a:bodyPr/>
          <a:lstStyle/>
          <a:p>
            <a:pPr eaLnBrk="1" hangingPunct="1"/>
            <a:r>
              <a:rPr lang="zh-CN" altLang="en-US" smtClean="0">
                <a:solidFill>
                  <a:srgbClr val="CCFF33"/>
                </a:solidFill>
              </a:rPr>
              <a:t>信息处理中的安全隐患</a:t>
            </a:r>
          </a:p>
        </p:txBody>
      </p:sp>
      <p:sp>
        <p:nvSpPr>
          <p:cNvPr id="26629" name="Rectangle 3"/>
          <p:cNvSpPr>
            <a:spLocks noGrp="1" noChangeArrowheads="1"/>
          </p:cNvSpPr>
          <p:nvPr>
            <p:ph type="body" idx="1"/>
          </p:nvPr>
        </p:nvSpPr>
        <p:spPr/>
        <p:txBody>
          <a:bodyPr/>
          <a:lstStyle/>
          <a:p>
            <a:pPr eaLnBrk="1" hangingPunct="1"/>
            <a:r>
              <a:rPr lang="zh-CN" altLang="en-US" smtClean="0">
                <a:solidFill>
                  <a:schemeClr val="bg1"/>
                </a:solidFill>
              </a:rPr>
              <a:t>格式转换</a:t>
            </a:r>
          </a:p>
          <a:p>
            <a:pPr eaLnBrk="1" hangingPunct="1"/>
            <a:r>
              <a:rPr lang="zh-CN" altLang="en-US" smtClean="0">
                <a:solidFill>
                  <a:schemeClr val="bg1"/>
                </a:solidFill>
              </a:rPr>
              <a:t>变换域</a:t>
            </a:r>
          </a:p>
          <a:p>
            <a:pPr eaLnBrk="1" hangingPunct="1"/>
            <a:r>
              <a:rPr lang="zh-CN" altLang="en-US" smtClean="0">
                <a:solidFill>
                  <a:schemeClr val="bg1"/>
                </a:solidFill>
              </a:rPr>
              <a:t>统计</a:t>
            </a:r>
          </a:p>
          <a:p>
            <a:pPr eaLnBrk="1" hangingPunct="1"/>
            <a:r>
              <a:rPr lang="zh-CN" altLang="en-US" smtClean="0">
                <a:solidFill>
                  <a:schemeClr val="bg1"/>
                </a:solidFill>
              </a:rPr>
              <a:t>提取</a:t>
            </a:r>
          </a:p>
          <a:p>
            <a:pPr eaLnBrk="1" hangingPunct="1"/>
            <a:r>
              <a:rPr lang="zh-CN" altLang="en-US" smtClean="0">
                <a:solidFill>
                  <a:schemeClr val="bg1"/>
                </a:solidFill>
              </a:rPr>
              <a:t>过滤</a:t>
            </a:r>
          </a:p>
          <a:p>
            <a:pPr eaLnBrk="1" hangingPunct="1"/>
            <a:r>
              <a:rPr lang="zh-CN" altLang="en-US" smtClean="0">
                <a:solidFill>
                  <a:schemeClr val="bg1"/>
                </a:solidFill>
              </a:rPr>
              <a:t>。。。</a:t>
            </a:r>
          </a:p>
          <a:p>
            <a:pPr eaLnBrk="1" hangingPunct="1"/>
            <a:endParaRPr lang="en-US" altLang="zh-CN" smtClean="0">
              <a:solidFill>
                <a:schemeClr val="bg1"/>
              </a:solidFill>
            </a:endParaRPr>
          </a:p>
        </p:txBody>
      </p:sp>
      <p:sp>
        <p:nvSpPr>
          <p:cNvPr id="26630" name="Text Box 4"/>
          <p:cNvSpPr txBox="1">
            <a:spLocks noChangeArrowheads="1"/>
          </p:cNvSpPr>
          <p:nvPr/>
        </p:nvSpPr>
        <p:spPr bwMode="auto">
          <a:xfrm>
            <a:off x="3851275" y="3068638"/>
            <a:ext cx="3546475" cy="83185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3300"/>
                </a:solidFill>
              </a:rPr>
              <a:t>信息处理系统环境的安全</a:t>
            </a:r>
          </a:p>
          <a:p>
            <a:pPr eaLnBrk="1" hangingPunct="1">
              <a:spcBef>
                <a:spcPct val="0"/>
              </a:spcBef>
              <a:buFontTx/>
              <a:buNone/>
            </a:pPr>
            <a:r>
              <a:rPr lang="zh-CN" altLang="en-US" sz="2400">
                <a:solidFill>
                  <a:srgbClr val="FF3300"/>
                </a:solidFill>
              </a:rPr>
              <a:t>信息处理程序的安全</a:t>
            </a:r>
          </a:p>
        </p:txBody>
      </p:sp>
      <p:sp>
        <p:nvSpPr>
          <p:cNvPr id="26631" name="Rectangle 5"/>
          <p:cNvSpPr>
            <a:spLocks noChangeArrowheads="1"/>
          </p:cNvSpPr>
          <p:nvPr/>
        </p:nvSpPr>
        <p:spPr bwMode="auto">
          <a:xfrm>
            <a:off x="3851275" y="4221163"/>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FF00"/>
                </a:solidFill>
              </a:rPr>
              <a:t>窥视？篡改？复制？</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51DEC35-A0EA-4C55-9B58-1554D9032FE6}" type="datetime1">
              <a:rPr lang="zh-CN" altLang="en-US" sz="1400" smtClean="0"/>
              <a:pPr>
                <a:spcBef>
                  <a:spcPct val="0"/>
                </a:spcBef>
                <a:buFontTx/>
                <a:buNone/>
              </a:pPr>
              <a:t>2017/9/24</a:t>
            </a:fld>
            <a:endParaRPr lang="en-US" altLang="zh-CN" sz="1400" smtClean="0"/>
          </a:p>
        </p:txBody>
      </p:sp>
      <p:sp>
        <p:nvSpPr>
          <p:cNvPr id="2765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D3A55AD-F7C7-47D7-BD47-CF2DD8537A19}" type="slidenum">
              <a:rPr lang="en-US" altLang="zh-CN" sz="1400"/>
              <a:pPr>
                <a:spcBef>
                  <a:spcPct val="0"/>
                </a:spcBef>
                <a:buFontTx/>
                <a:buNone/>
              </a:pPr>
              <a:t>36</a:t>
            </a:fld>
            <a:endParaRPr lang="en-US" altLang="zh-CN" sz="1400"/>
          </a:p>
        </p:txBody>
      </p:sp>
      <p:sp>
        <p:nvSpPr>
          <p:cNvPr id="27652" name="Rectangle 2"/>
          <p:cNvSpPr>
            <a:spLocks noGrp="1" noChangeArrowheads="1"/>
          </p:cNvSpPr>
          <p:nvPr>
            <p:ph type="title"/>
          </p:nvPr>
        </p:nvSpPr>
        <p:spPr/>
        <p:txBody>
          <a:bodyPr/>
          <a:lstStyle/>
          <a:p>
            <a:pPr eaLnBrk="1" hangingPunct="1"/>
            <a:r>
              <a:rPr lang="zh-CN" altLang="en-US" smtClean="0">
                <a:solidFill>
                  <a:srgbClr val="CCFF33"/>
                </a:solidFill>
              </a:rPr>
              <a:t>信息的存储</a:t>
            </a:r>
          </a:p>
        </p:txBody>
      </p:sp>
      <p:sp>
        <p:nvSpPr>
          <p:cNvPr id="27653" name="Rectangle 3"/>
          <p:cNvSpPr>
            <a:spLocks noGrp="1" noChangeArrowheads="1"/>
          </p:cNvSpPr>
          <p:nvPr>
            <p:ph type="body" idx="1"/>
          </p:nvPr>
        </p:nvSpPr>
        <p:spPr>
          <a:xfrm>
            <a:off x="971550" y="1989138"/>
            <a:ext cx="2878138" cy="3463925"/>
          </a:xfrm>
        </p:spPr>
        <p:txBody>
          <a:bodyPr/>
          <a:lstStyle/>
          <a:p>
            <a:pPr eaLnBrk="1" hangingPunct="1"/>
            <a:r>
              <a:rPr lang="zh-CN" altLang="en-US" smtClean="0">
                <a:solidFill>
                  <a:schemeClr val="bg1"/>
                </a:solidFill>
              </a:rPr>
              <a:t>本地存储</a:t>
            </a:r>
          </a:p>
          <a:p>
            <a:pPr eaLnBrk="1" hangingPunct="1"/>
            <a:r>
              <a:rPr lang="zh-CN" altLang="en-US" smtClean="0">
                <a:solidFill>
                  <a:schemeClr val="bg1"/>
                </a:solidFill>
              </a:rPr>
              <a:t>移动存储</a:t>
            </a:r>
          </a:p>
          <a:p>
            <a:pPr eaLnBrk="1" hangingPunct="1"/>
            <a:r>
              <a:rPr lang="zh-CN" altLang="en-US" smtClean="0">
                <a:solidFill>
                  <a:schemeClr val="bg1"/>
                </a:solidFill>
              </a:rPr>
              <a:t>远程存储</a:t>
            </a:r>
          </a:p>
          <a:p>
            <a:pPr eaLnBrk="1" hangingPunct="1"/>
            <a:r>
              <a:rPr lang="zh-CN" altLang="en-US" smtClean="0">
                <a:solidFill>
                  <a:schemeClr val="bg1"/>
                </a:solidFill>
              </a:rPr>
              <a:t>分布式存储</a:t>
            </a:r>
          </a:p>
          <a:p>
            <a:pPr eaLnBrk="1" hangingPunct="1"/>
            <a:r>
              <a:rPr lang="zh-CN" altLang="en-US" smtClean="0">
                <a:solidFill>
                  <a:schemeClr val="bg1"/>
                </a:solidFill>
              </a:rPr>
              <a:t>。。。</a:t>
            </a:r>
          </a:p>
        </p:txBody>
      </p:sp>
      <p:sp>
        <p:nvSpPr>
          <p:cNvPr id="27654" name="Text Box 4"/>
          <p:cNvSpPr txBox="1">
            <a:spLocks noChangeArrowheads="1"/>
          </p:cNvSpPr>
          <p:nvPr/>
        </p:nvSpPr>
        <p:spPr bwMode="auto">
          <a:xfrm>
            <a:off x="4211638" y="2708275"/>
            <a:ext cx="3546475" cy="119697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3300"/>
                </a:solidFill>
              </a:rPr>
              <a:t>信息存储系统环境的安全</a:t>
            </a:r>
          </a:p>
          <a:p>
            <a:pPr eaLnBrk="1" hangingPunct="1">
              <a:spcBef>
                <a:spcPct val="0"/>
              </a:spcBef>
              <a:buFontTx/>
              <a:buNone/>
            </a:pPr>
            <a:r>
              <a:rPr lang="zh-CN" altLang="en-US" sz="2400">
                <a:solidFill>
                  <a:srgbClr val="FF3300"/>
                </a:solidFill>
              </a:rPr>
              <a:t>信息存储介质的安全</a:t>
            </a:r>
          </a:p>
          <a:p>
            <a:pPr eaLnBrk="1" hangingPunct="1">
              <a:spcBef>
                <a:spcPct val="0"/>
              </a:spcBef>
              <a:buFontTx/>
              <a:buNone/>
            </a:pPr>
            <a:r>
              <a:rPr lang="zh-CN" altLang="en-US" sz="2400">
                <a:solidFill>
                  <a:srgbClr val="FF3300"/>
                </a:solidFill>
              </a:rPr>
              <a:t>信息存储软件的安全</a:t>
            </a:r>
          </a:p>
        </p:txBody>
      </p:sp>
      <p:sp>
        <p:nvSpPr>
          <p:cNvPr id="27655" name="Text Box 5"/>
          <p:cNvSpPr txBox="1">
            <a:spLocks noChangeArrowheads="1"/>
          </p:cNvSpPr>
          <p:nvPr/>
        </p:nvSpPr>
        <p:spPr bwMode="auto">
          <a:xfrm>
            <a:off x="4140200" y="4292600"/>
            <a:ext cx="3232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FF00"/>
                </a:solidFill>
              </a:rPr>
              <a:t>摆渡病毒</a:t>
            </a:r>
          </a:p>
          <a:p>
            <a:pPr eaLnBrk="1" hangingPunct="1">
              <a:spcBef>
                <a:spcPct val="0"/>
              </a:spcBef>
              <a:buFontTx/>
              <a:buNone/>
            </a:pPr>
            <a:r>
              <a:rPr lang="zh-CN" altLang="en-US" sz="2400">
                <a:solidFill>
                  <a:srgbClr val="FFFF00"/>
                </a:solidFill>
              </a:rPr>
              <a:t>损坏介质中信息的复原</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A95E33E-0627-4296-9497-02B22B513C97}" type="datetime1">
              <a:rPr lang="zh-CN" altLang="en-US" sz="1400" smtClean="0"/>
              <a:pPr>
                <a:spcBef>
                  <a:spcPct val="0"/>
                </a:spcBef>
                <a:buFontTx/>
                <a:buNone/>
              </a:pPr>
              <a:t>2017/9/24</a:t>
            </a:fld>
            <a:endParaRPr lang="en-US" altLang="zh-CN" sz="1400" smtClean="0"/>
          </a:p>
        </p:txBody>
      </p:sp>
      <p:sp>
        <p:nvSpPr>
          <p:cNvPr id="2867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1A2B1B6-F138-4FA8-BBC8-3F54FD547E52}" type="slidenum">
              <a:rPr lang="en-US" altLang="zh-CN" sz="1400"/>
              <a:pPr>
                <a:spcBef>
                  <a:spcPct val="0"/>
                </a:spcBef>
                <a:buFontTx/>
                <a:buNone/>
              </a:pPr>
              <a:t>37</a:t>
            </a:fld>
            <a:endParaRPr lang="en-US" altLang="zh-CN" sz="1400"/>
          </a:p>
        </p:txBody>
      </p:sp>
      <p:sp>
        <p:nvSpPr>
          <p:cNvPr id="28676" name="Rectangle 2"/>
          <p:cNvSpPr>
            <a:spLocks noGrp="1" noChangeArrowheads="1"/>
          </p:cNvSpPr>
          <p:nvPr>
            <p:ph type="title"/>
          </p:nvPr>
        </p:nvSpPr>
        <p:spPr>
          <a:xfrm>
            <a:off x="684213" y="333375"/>
            <a:ext cx="7772400" cy="935038"/>
          </a:xfrm>
        </p:spPr>
        <p:txBody>
          <a:bodyPr/>
          <a:lstStyle/>
          <a:p>
            <a:pPr eaLnBrk="1" hangingPunct="1"/>
            <a:r>
              <a:rPr lang="zh-CN" altLang="en-US" smtClean="0">
                <a:solidFill>
                  <a:srgbClr val="FFFF00"/>
                </a:solidFill>
              </a:rPr>
              <a:t>信息安全的主要威胁</a:t>
            </a:r>
          </a:p>
        </p:txBody>
      </p:sp>
      <p:sp>
        <p:nvSpPr>
          <p:cNvPr id="28677" name="Rectangle 4"/>
          <p:cNvSpPr>
            <a:spLocks noChangeArrowheads="1"/>
          </p:cNvSpPr>
          <p:nvPr/>
        </p:nvSpPr>
        <p:spPr bwMode="auto">
          <a:xfrm>
            <a:off x="1908175" y="1341438"/>
            <a:ext cx="5205413" cy="4572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FFCC"/>
                </a:solidFill>
              </a:rPr>
              <a:t>摘自</a:t>
            </a:r>
            <a:r>
              <a:rPr lang="en-US" altLang="zh-CN" sz="2400">
                <a:solidFill>
                  <a:srgbClr val="FFFFCC"/>
                </a:solidFill>
              </a:rPr>
              <a:t>《</a:t>
            </a:r>
            <a:r>
              <a:rPr lang="zh-CN" altLang="en-US" sz="2400">
                <a:solidFill>
                  <a:srgbClr val="FFFFCC"/>
                </a:solidFill>
              </a:rPr>
              <a:t>信息保障技术框架（</a:t>
            </a:r>
            <a:r>
              <a:rPr lang="en-US" altLang="zh-CN" sz="2400">
                <a:solidFill>
                  <a:srgbClr val="FFFFCC"/>
                </a:solidFill>
              </a:rPr>
              <a:t>IATF</a:t>
            </a:r>
            <a:r>
              <a:rPr lang="zh-CN" altLang="en-US" sz="2400">
                <a:solidFill>
                  <a:srgbClr val="FFFFCC"/>
                </a:solidFill>
              </a:rPr>
              <a:t>）</a:t>
            </a:r>
            <a:r>
              <a:rPr lang="en-US" altLang="zh-CN" sz="2400">
                <a:solidFill>
                  <a:srgbClr val="FFFFCC"/>
                </a:solidFill>
              </a:rPr>
              <a:t>》 </a:t>
            </a:r>
          </a:p>
        </p:txBody>
      </p:sp>
      <p:sp>
        <p:nvSpPr>
          <p:cNvPr id="28678" name="Rectangle 20"/>
          <p:cNvSpPr>
            <a:spLocks noChangeArrowheads="1"/>
          </p:cNvSpPr>
          <p:nvPr/>
        </p:nvSpPr>
        <p:spPr bwMode="auto">
          <a:xfrm>
            <a:off x="395288" y="2300288"/>
            <a:ext cx="8424862"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623888" indent="-62388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a:solidFill>
                  <a:srgbClr val="FFFFCC"/>
                </a:solidFill>
              </a:rPr>
              <a:t>（</a:t>
            </a:r>
            <a:r>
              <a:rPr lang="en-US" altLang="zh-CN" sz="2000">
                <a:solidFill>
                  <a:srgbClr val="FFFFCC"/>
                </a:solidFill>
              </a:rPr>
              <a:t>1</a:t>
            </a:r>
            <a:r>
              <a:rPr lang="zh-CN" altLang="en-US" sz="2000">
                <a:solidFill>
                  <a:srgbClr val="FFFFCC"/>
                </a:solidFill>
              </a:rPr>
              <a:t>）被动攻击：</a:t>
            </a:r>
            <a:r>
              <a:rPr lang="zh-CN" altLang="en-US" sz="2000">
                <a:solidFill>
                  <a:srgbClr val="FF9999"/>
                </a:solidFill>
                <a:ea typeface="楷体_GB2312" pitchFamily="49" charset="-122"/>
              </a:rPr>
              <a:t>是指通过拦截网络流量，进行分析，从而获取信息的方法。这种攻击通常在网络的飞地边界以外进行。</a:t>
            </a:r>
          </a:p>
          <a:p>
            <a:pPr algn="just" eaLnBrk="1" hangingPunct="1">
              <a:spcBef>
                <a:spcPct val="0"/>
              </a:spcBef>
              <a:buFontTx/>
              <a:buNone/>
            </a:pPr>
            <a:r>
              <a:rPr lang="zh-CN" altLang="en-US" sz="2000">
                <a:solidFill>
                  <a:srgbClr val="FFFFCC"/>
                </a:solidFill>
              </a:rPr>
              <a:t>（</a:t>
            </a:r>
            <a:r>
              <a:rPr lang="en-US" altLang="zh-CN" sz="2000">
                <a:solidFill>
                  <a:srgbClr val="FFFFCC"/>
                </a:solidFill>
              </a:rPr>
              <a:t>2</a:t>
            </a:r>
            <a:r>
              <a:rPr lang="zh-CN" altLang="en-US" sz="2000">
                <a:solidFill>
                  <a:srgbClr val="FFFFCC"/>
                </a:solidFill>
              </a:rPr>
              <a:t>）主动攻击：</a:t>
            </a:r>
            <a:r>
              <a:rPr lang="zh-CN" altLang="en-US" sz="2000">
                <a:solidFill>
                  <a:srgbClr val="FF9999"/>
                </a:solidFill>
                <a:ea typeface="楷体_GB2312" pitchFamily="49" charset="-122"/>
              </a:rPr>
              <a:t>是指通过发现协议和系统的漏洞，渗透到用户信息系统中，盗取信息、更改数据，甚至使系统不能提供正常服务等。这种攻击也通常是采用远程攻击方法进行。</a:t>
            </a:r>
          </a:p>
          <a:p>
            <a:pPr algn="just" eaLnBrk="1" hangingPunct="1">
              <a:spcBef>
                <a:spcPct val="0"/>
              </a:spcBef>
              <a:buFontTx/>
              <a:buNone/>
            </a:pPr>
            <a:r>
              <a:rPr lang="zh-CN" altLang="en-US" sz="2000">
                <a:solidFill>
                  <a:srgbClr val="FFFFCC"/>
                </a:solidFill>
              </a:rPr>
              <a:t>（</a:t>
            </a:r>
            <a:r>
              <a:rPr lang="en-US" altLang="zh-CN" sz="2000">
                <a:solidFill>
                  <a:srgbClr val="FFFFCC"/>
                </a:solidFill>
              </a:rPr>
              <a:t>3</a:t>
            </a:r>
            <a:r>
              <a:rPr lang="zh-CN" altLang="en-US" sz="2000">
                <a:solidFill>
                  <a:srgbClr val="FFFFCC"/>
                </a:solidFill>
              </a:rPr>
              <a:t>）物理临近攻击：</a:t>
            </a:r>
            <a:r>
              <a:rPr lang="zh-CN" altLang="en-US" sz="2000">
                <a:solidFill>
                  <a:srgbClr val="FF9999"/>
                </a:solidFill>
                <a:ea typeface="楷体_GB2312" pitchFamily="49" charset="-122"/>
              </a:rPr>
              <a:t>是指攻击者接近实际的信息系统设备，进入实际系统工作环境，寻找可以攻击的方法。</a:t>
            </a:r>
          </a:p>
          <a:p>
            <a:pPr algn="just" eaLnBrk="1" hangingPunct="1">
              <a:spcBef>
                <a:spcPct val="0"/>
              </a:spcBef>
              <a:buFontTx/>
              <a:buNone/>
            </a:pPr>
            <a:r>
              <a:rPr lang="zh-CN" altLang="en-US" sz="2000">
                <a:solidFill>
                  <a:srgbClr val="FFFFCC"/>
                </a:solidFill>
              </a:rPr>
              <a:t>（</a:t>
            </a:r>
            <a:r>
              <a:rPr lang="en-US" altLang="zh-CN" sz="2000">
                <a:solidFill>
                  <a:srgbClr val="FFFFCC"/>
                </a:solidFill>
              </a:rPr>
              <a:t>4</a:t>
            </a:r>
            <a:r>
              <a:rPr lang="zh-CN" altLang="en-US" sz="2000">
                <a:solidFill>
                  <a:srgbClr val="FFFFCC"/>
                </a:solidFill>
              </a:rPr>
              <a:t>）内部人员攻击：</a:t>
            </a:r>
            <a:r>
              <a:rPr lang="zh-CN" altLang="en-US" sz="2000">
                <a:solidFill>
                  <a:srgbClr val="FF9999"/>
                </a:solidFill>
                <a:ea typeface="楷体_GB2312" pitchFamily="49" charset="-122"/>
              </a:rPr>
              <a:t>是指信息系统内部人员即拥有合法访问权限的用户有意或无意对系统进行的破坏或更改，以致造成系统泄密或不能提供正常服务。</a:t>
            </a:r>
          </a:p>
          <a:p>
            <a:pPr algn="just" eaLnBrk="1" hangingPunct="1">
              <a:spcBef>
                <a:spcPct val="0"/>
              </a:spcBef>
              <a:buFontTx/>
              <a:buNone/>
            </a:pPr>
            <a:r>
              <a:rPr lang="zh-CN" altLang="en-US" sz="2000">
                <a:solidFill>
                  <a:srgbClr val="FFFFCC"/>
                </a:solidFill>
              </a:rPr>
              <a:t>（</a:t>
            </a:r>
            <a:r>
              <a:rPr lang="en-US" altLang="zh-CN" sz="2000">
                <a:solidFill>
                  <a:srgbClr val="FFFFCC"/>
                </a:solidFill>
              </a:rPr>
              <a:t>5</a:t>
            </a:r>
            <a:r>
              <a:rPr lang="zh-CN" altLang="en-US" sz="2000">
                <a:solidFill>
                  <a:srgbClr val="FFFFCC"/>
                </a:solidFill>
              </a:rPr>
              <a:t>）分发攻击：</a:t>
            </a:r>
            <a:r>
              <a:rPr lang="zh-CN" altLang="en-US" sz="2000">
                <a:solidFill>
                  <a:srgbClr val="FF9999"/>
                </a:solidFill>
                <a:ea typeface="楷体_GB2312" pitchFamily="49" charset="-122"/>
              </a:rPr>
              <a:t>通常是指信息系统中的产品在分发或维修过程中，在产品中留下后门，以便日后可以远程攻击。</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1"/>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4CCC01D-AEE5-4223-8ED7-D80372B0E6F8}" type="datetime1">
              <a:rPr lang="zh-CN" altLang="en-US" sz="1400" smtClean="0"/>
              <a:pPr>
                <a:spcBef>
                  <a:spcPct val="0"/>
                </a:spcBef>
                <a:buFontTx/>
                <a:buNone/>
              </a:pPr>
              <a:t>2017/9/24</a:t>
            </a:fld>
            <a:endParaRPr lang="en-US" altLang="zh-CN" sz="1400" smtClean="0"/>
          </a:p>
        </p:txBody>
      </p:sp>
      <p:sp>
        <p:nvSpPr>
          <p:cNvPr id="29699" name="灯片编号占位符 3"/>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7DC7E76-BA11-477E-AF6E-E8BDCEF089E6}" type="slidenum">
              <a:rPr lang="en-US" altLang="zh-CN" sz="1400"/>
              <a:pPr>
                <a:spcBef>
                  <a:spcPct val="0"/>
                </a:spcBef>
                <a:buFontTx/>
                <a:buNone/>
              </a:pPr>
              <a:t>38</a:t>
            </a:fld>
            <a:endParaRPr lang="en-US" altLang="zh-CN" sz="1400"/>
          </a:p>
        </p:txBody>
      </p:sp>
      <p:sp>
        <p:nvSpPr>
          <p:cNvPr id="29700" name="Rectangle 4"/>
          <p:cNvSpPr>
            <a:spLocks noChangeArrowheads="1"/>
          </p:cNvSpPr>
          <p:nvPr/>
        </p:nvSpPr>
        <p:spPr bwMode="auto">
          <a:xfrm>
            <a:off x="685800" y="188913"/>
            <a:ext cx="7847013"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4400">
                <a:solidFill>
                  <a:schemeClr val="bg1"/>
                </a:solidFill>
              </a:rPr>
              <a:t>目前国际上信息安全的</a:t>
            </a:r>
            <a:br>
              <a:rPr lang="zh-CN" altLang="en-US" sz="4400">
                <a:solidFill>
                  <a:schemeClr val="bg1"/>
                </a:solidFill>
              </a:rPr>
            </a:br>
            <a:r>
              <a:rPr lang="zh-CN" altLang="en-US" sz="4400">
                <a:solidFill>
                  <a:schemeClr val="bg1"/>
                </a:solidFill>
              </a:rPr>
              <a:t>研究范畴</a:t>
            </a:r>
          </a:p>
        </p:txBody>
      </p:sp>
      <p:sp>
        <p:nvSpPr>
          <p:cNvPr id="29701" name="Rectangle 5"/>
          <p:cNvSpPr>
            <a:spLocks noChangeArrowheads="1"/>
          </p:cNvSpPr>
          <p:nvPr/>
        </p:nvSpPr>
        <p:spPr bwMode="auto">
          <a:xfrm>
            <a:off x="0" y="2060575"/>
            <a:ext cx="8964613" cy="4176713"/>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pPr>
            <a:r>
              <a:rPr lang="zh-CN" altLang="en-US" sz="2800">
                <a:solidFill>
                  <a:srgbClr val="FFFFCC"/>
                </a:solidFill>
              </a:rPr>
              <a:t>信息的保密性：</a:t>
            </a:r>
            <a:r>
              <a:rPr lang="zh-CN" altLang="en-US" sz="2800">
                <a:solidFill>
                  <a:srgbClr val="FF9900"/>
                </a:solidFill>
                <a:ea typeface="楷体_GB2312" pitchFamily="49" charset="-122"/>
              </a:rPr>
              <a:t>加密</a:t>
            </a:r>
            <a:r>
              <a:rPr lang="en-US" altLang="zh-CN" sz="2800">
                <a:solidFill>
                  <a:srgbClr val="FF9900"/>
                </a:solidFill>
                <a:ea typeface="楷体_GB2312" pitchFamily="49" charset="-122"/>
              </a:rPr>
              <a:t>/</a:t>
            </a:r>
            <a:r>
              <a:rPr lang="zh-CN" altLang="en-US" sz="2800">
                <a:solidFill>
                  <a:srgbClr val="FF9900"/>
                </a:solidFill>
                <a:ea typeface="楷体_GB2312" pitchFamily="49" charset="-122"/>
              </a:rPr>
              <a:t>解密、量子通信、干扰通信</a:t>
            </a:r>
          </a:p>
          <a:p>
            <a:pPr algn="just" eaLnBrk="1" hangingPunct="1">
              <a:lnSpc>
                <a:spcPct val="90000"/>
              </a:lnSpc>
            </a:pPr>
            <a:r>
              <a:rPr lang="zh-CN" altLang="en-US" sz="2800">
                <a:solidFill>
                  <a:srgbClr val="FFFFCC"/>
                </a:solidFill>
              </a:rPr>
              <a:t>信息的隐蔽性：</a:t>
            </a:r>
            <a:r>
              <a:rPr lang="zh-CN" altLang="en-US" sz="2800">
                <a:solidFill>
                  <a:srgbClr val="FF9900"/>
                </a:solidFill>
                <a:ea typeface="楷体_GB2312" pitchFamily="49" charset="-122"/>
              </a:rPr>
              <a:t>信息隐藏、高增益扩频通信</a:t>
            </a:r>
          </a:p>
          <a:p>
            <a:pPr algn="just" eaLnBrk="1" hangingPunct="1">
              <a:lnSpc>
                <a:spcPct val="90000"/>
              </a:lnSpc>
            </a:pPr>
            <a:r>
              <a:rPr lang="zh-CN" altLang="en-US" sz="2800">
                <a:solidFill>
                  <a:srgbClr val="FFFFCC"/>
                </a:solidFill>
              </a:rPr>
              <a:t>信息的真实性：</a:t>
            </a:r>
            <a:r>
              <a:rPr lang="zh-CN" altLang="en-US" sz="2800">
                <a:solidFill>
                  <a:srgbClr val="FF9900"/>
                </a:solidFill>
                <a:ea typeface="楷体_GB2312" pitchFamily="49" charset="-122"/>
              </a:rPr>
              <a:t>身份认证、消息认证</a:t>
            </a:r>
          </a:p>
          <a:p>
            <a:pPr algn="just" eaLnBrk="1" hangingPunct="1">
              <a:lnSpc>
                <a:spcPct val="90000"/>
              </a:lnSpc>
            </a:pPr>
            <a:r>
              <a:rPr lang="zh-CN" altLang="en-US" sz="2800">
                <a:solidFill>
                  <a:srgbClr val="FFFFCC"/>
                </a:solidFill>
              </a:rPr>
              <a:t>信息的完整性：</a:t>
            </a:r>
            <a:r>
              <a:rPr lang="zh-CN" altLang="en-US" sz="2800">
                <a:solidFill>
                  <a:srgbClr val="FF9900"/>
                </a:solidFill>
                <a:ea typeface="楷体_GB2312" pitchFamily="49" charset="-122"/>
              </a:rPr>
              <a:t>防篡改、摘要技术、杂凑函数</a:t>
            </a:r>
          </a:p>
          <a:p>
            <a:pPr algn="just" eaLnBrk="1" hangingPunct="1">
              <a:lnSpc>
                <a:spcPct val="90000"/>
              </a:lnSpc>
            </a:pPr>
            <a:r>
              <a:rPr lang="zh-CN" altLang="en-US" sz="2800">
                <a:solidFill>
                  <a:srgbClr val="FFFFCC"/>
                </a:solidFill>
              </a:rPr>
              <a:t>信息内容可控性：</a:t>
            </a:r>
            <a:r>
              <a:rPr lang="zh-CN" altLang="en-US" sz="2800">
                <a:solidFill>
                  <a:srgbClr val="FF9900"/>
                </a:solidFill>
                <a:ea typeface="楷体_GB2312" pitchFamily="49" charset="-122"/>
              </a:rPr>
              <a:t>识别、过滤、生成</a:t>
            </a:r>
          </a:p>
          <a:p>
            <a:pPr algn="just" eaLnBrk="1" hangingPunct="1">
              <a:lnSpc>
                <a:spcPct val="90000"/>
              </a:lnSpc>
            </a:pPr>
            <a:r>
              <a:rPr lang="zh-CN" altLang="en-US" sz="2800">
                <a:solidFill>
                  <a:srgbClr val="FFFFCC"/>
                </a:solidFill>
              </a:rPr>
              <a:t>信息的获取：</a:t>
            </a:r>
            <a:r>
              <a:rPr lang="zh-CN" altLang="en-US" sz="2800">
                <a:solidFill>
                  <a:srgbClr val="FF9900"/>
                </a:solidFill>
                <a:ea typeface="楷体_GB2312" pitchFamily="49" charset="-122"/>
              </a:rPr>
              <a:t>漏洞发现、木马植入、远程控制</a:t>
            </a:r>
          </a:p>
          <a:p>
            <a:pPr algn="just" eaLnBrk="1" hangingPunct="1">
              <a:lnSpc>
                <a:spcPct val="90000"/>
              </a:lnSpc>
            </a:pPr>
            <a:r>
              <a:rPr lang="zh-CN" altLang="en-US" sz="2800">
                <a:solidFill>
                  <a:srgbClr val="FFFFCC"/>
                </a:solidFill>
              </a:rPr>
              <a:t>信息系统的防护：</a:t>
            </a:r>
            <a:r>
              <a:rPr lang="zh-CN" altLang="en-US" sz="2800">
                <a:solidFill>
                  <a:srgbClr val="FF9900"/>
                </a:solidFill>
                <a:ea typeface="楷体_GB2312" pitchFamily="49" charset="-122"/>
              </a:rPr>
              <a:t>防火墙、入侵检测、入侵容忍、可信计算、灾难备份</a:t>
            </a:r>
            <a:r>
              <a:rPr lang="en-US" altLang="zh-CN" sz="2800">
                <a:solidFill>
                  <a:srgbClr val="FF9900"/>
                </a:solidFill>
                <a:ea typeface="楷体_GB2312" pitchFamily="49" charset="-122"/>
              </a:rPr>
              <a:t>/</a:t>
            </a:r>
            <a:r>
              <a:rPr lang="zh-CN" altLang="en-US" sz="2800">
                <a:solidFill>
                  <a:srgbClr val="FF9900"/>
                </a:solidFill>
                <a:ea typeface="楷体_GB2312" pitchFamily="49" charset="-122"/>
              </a:rPr>
              <a:t>恢复</a:t>
            </a:r>
          </a:p>
          <a:p>
            <a:pPr algn="just" eaLnBrk="1" hangingPunct="1">
              <a:lnSpc>
                <a:spcPct val="90000"/>
              </a:lnSpc>
            </a:pPr>
            <a:r>
              <a:rPr lang="zh-CN" altLang="en-US" sz="2800">
                <a:solidFill>
                  <a:srgbClr val="FFFFCC"/>
                </a:solidFill>
              </a:rPr>
              <a:t>信息系统的破坏：</a:t>
            </a:r>
            <a:r>
              <a:rPr lang="zh-CN" altLang="en-US" sz="2800">
                <a:solidFill>
                  <a:srgbClr val="FF9900"/>
                </a:solidFill>
                <a:ea typeface="楷体_GB2312" pitchFamily="49" charset="-122"/>
              </a:rPr>
              <a:t>漏洞发现、网络攻击、物理攻击</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6FBAC27-8144-4A41-A89C-CCD7ED72E802}" type="datetime1">
              <a:rPr lang="zh-CN" altLang="en-US" sz="1400" smtClean="0"/>
              <a:pPr>
                <a:spcBef>
                  <a:spcPct val="0"/>
                </a:spcBef>
                <a:buFontTx/>
                <a:buNone/>
              </a:pPr>
              <a:t>2017/9/24</a:t>
            </a:fld>
            <a:endParaRPr lang="en-US" altLang="zh-CN" sz="1400" smtClean="0"/>
          </a:p>
        </p:txBody>
      </p:sp>
      <p:sp>
        <p:nvSpPr>
          <p:cNvPr id="3072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CE514BC-17C3-4DC7-A60B-1C971EFD2B57}" type="slidenum">
              <a:rPr lang="en-US" altLang="zh-CN" sz="1400"/>
              <a:pPr>
                <a:spcBef>
                  <a:spcPct val="0"/>
                </a:spcBef>
                <a:buFontTx/>
                <a:buNone/>
              </a:pPr>
              <a:t>39</a:t>
            </a:fld>
            <a:endParaRPr lang="en-US" altLang="zh-CN" sz="1400"/>
          </a:p>
        </p:txBody>
      </p:sp>
      <p:sp>
        <p:nvSpPr>
          <p:cNvPr id="30724" name="Rectangle 2"/>
          <p:cNvSpPr>
            <a:spLocks noGrp="1" noChangeArrowheads="1"/>
          </p:cNvSpPr>
          <p:nvPr>
            <p:ph type="title"/>
          </p:nvPr>
        </p:nvSpPr>
        <p:spPr>
          <a:xfrm>
            <a:off x="827088" y="549275"/>
            <a:ext cx="7772400" cy="1143000"/>
          </a:xfrm>
        </p:spPr>
        <p:txBody>
          <a:bodyPr/>
          <a:lstStyle/>
          <a:p>
            <a:pPr eaLnBrk="1" hangingPunct="1"/>
            <a:r>
              <a:rPr lang="zh-CN" altLang="en-US" smtClean="0">
                <a:solidFill>
                  <a:srgbClr val="FFFF00"/>
                </a:solidFill>
              </a:rPr>
              <a:t>信息安全保障模型</a:t>
            </a:r>
          </a:p>
        </p:txBody>
      </p:sp>
      <p:grpSp>
        <p:nvGrpSpPr>
          <p:cNvPr id="30725" name="Group 4"/>
          <p:cNvGrpSpPr>
            <a:grpSpLocks noChangeAspect="1"/>
          </p:cNvGrpSpPr>
          <p:nvPr/>
        </p:nvGrpSpPr>
        <p:grpSpPr bwMode="auto">
          <a:xfrm>
            <a:off x="179388" y="2133600"/>
            <a:ext cx="4464050" cy="2700338"/>
            <a:chOff x="2860" y="7736"/>
            <a:chExt cx="4696" cy="2989"/>
          </a:xfrm>
        </p:grpSpPr>
        <p:sp>
          <p:nvSpPr>
            <p:cNvPr id="30729" name="AutoShape 5"/>
            <p:cNvSpPr>
              <a:spLocks noChangeAspect="1" noChangeArrowheads="1"/>
            </p:cNvSpPr>
            <p:nvPr/>
          </p:nvSpPr>
          <p:spPr bwMode="auto">
            <a:xfrm>
              <a:off x="2860" y="7736"/>
              <a:ext cx="4696" cy="29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30730" name="Text Box 6"/>
            <p:cNvSpPr txBox="1">
              <a:spLocks noChangeArrowheads="1"/>
            </p:cNvSpPr>
            <p:nvPr/>
          </p:nvSpPr>
          <p:spPr bwMode="auto">
            <a:xfrm>
              <a:off x="4132" y="10174"/>
              <a:ext cx="626" cy="5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600"/>
                <a:t>R</a:t>
              </a:r>
              <a:endParaRPr lang="en-US" altLang="zh-CN" sz="2400"/>
            </a:p>
          </p:txBody>
        </p:sp>
        <p:sp>
          <p:nvSpPr>
            <p:cNvPr id="30731" name="Text Box 7"/>
            <p:cNvSpPr txBox="1">
              <a:spLocks noChangeArrowheads="1"/>
            </p:cNvSpPr>
            <p:nvPr/>
          </p:nvSpPr>
          <p:spPr bwMode="auto">
            <a:xfrm>
              <a:off x="5051" y="8551"/>
              <a:ext cx="470" cy="6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600"/>
                <a:t>D</a:t>
              </a:r>
              <a:endParaRPr lang="en-US" altLang="zh-CN" sz="2400"/>
            </a:p>
          </p:txBody>
        </p:sp>
        <p:sp>
          <p:nvSpPr>
            <p:cNvPr id="30732" name="Text Box 8"/>
            <p:cNvSpPr txBox="1">
              <a:spLocks noChangeArrowheads="1"/>
            </p:cNvSpPr>
            <p:nvPr/>
          </p:nvSpPr>
          <p:spPr bwMode="auto">
            <a:xfrm>
              <a:off x="3330" y="8415"/>
              <a:ext cx="626" cy="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600"/>
                <a:t>P</a:t>
              </a:r>
              <a:endParaRPr lang="en-US" altLang="zh-CN" sz="2400"/>
            </a:p>
          </p:txBody>
        </p:sp>
        <p:sp>
          <p:nvSpPr>
            <p:cNvPr id="30733" name="AutoShape 9"/>
            <p:cNvSpPr>
              <a:spLocks noChangeArrowheads="1"/>
            </p:cNvSpPr>
            <p:nvPr/>
          </p:nvSpPr>
          <p:spPr bwMode="auto">
            <a:xfrm rot="-9033450">
              <a:off x="3218" y="8231"/>
              <a:ext cx="2258" cy="22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6 w 21600"/>
                <a:gd name="T19" fmla="*/ 3164 h 21600"/>
                <a:gd name="T20" fmla="*/ 18434 w 21600"/>
                <a:gd name="T21" fmla="*/ 1843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08" y="16542"/>
                  </a:moveTo>
                  <a:cubicBezTo>
                    <a:pt x="17149" y="15144"/>
                    <a:pt x="18163" y="13032"/>
                    <a:pt x="18163" y="10800"/>
                  </a:cubicBezTo>
                  <a:cubicBezTo>
                    <a:pt x="18163" y="8779"/>
                    <a:pt x="17332" y="6846"/>
                    <a:pt x="15865" y="5456"/>
                  </a:cubicBezTo>
                  <a:lnTo>
                    <a:pt x="18230" y="2962"/>
                  </a:lnTo>
                  <a:cubicBezTo>
                    <a:pt x="20381" y="5001"/>
                    <a:pt x="21600" y="7835"/>
                    <a:pt x="21600" y="10800"/>
                  </a:cubicBezTo>
                  <a:cubicBezTo>
                    <a:pt x="21600" y="14075"/>
                    <a:pt x="20113" y="17173"/>
                    <a:pt x="17559" y="19222"/>
                  </a:cubicBezTo>
                  <a:lnTo>
                    <a:pt x="19249" y="21328"/>
                  </a:lnTo>
                  <a:lnTo>
                    <a:pt x="13037" y="20649"/>
                  </a:lnTo>
                  <a:lnTo>
                    <a:pt x="13718" y="14436"/>
                  </a:lnTo>
                  <a:lnTo>
                    <a:pt x="15408" y="16542"/>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4" name="Text Box 10"/>
            <p:cNvSpPr txBox="1">
              <a:spLocks noChangeArrowheads="1"/>
            </p:cNvSpPr>
            <p:nvPr/>
          </p:nvSpPr>
          <p:spPr bwMode="auto">
            <a:xfrm>
              <a:off x="4112" y="9094"/>
              <a:ext cx="628" cy="5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200">
                  <a:solidFill>
                    <a:srgbClr val="FF0000"/>
                  </a:solidFill>
                </a:rPr>
                <a:t>P</a:t>
              </a:r>
              <a:endParaRPr lang="en-US" altLang="zh-CN" sz="2400"/>
            </a:p>
          </p:txBody>
        </p:sp>
        <p:sp>
          <p:nvSpPr>
            <p:cNvPr id="30735" name="AutoShape 11"/>
            <p:cNvSpPr>
              <a:spLocks noChangeArrowheads="1"/>
            </p:cNvSpPr>
            <p:nvPr/>
          </p:nvSpPr>
          <p:spPr bwMode="auto">
            <a:xfrm rot="5400000">
              <a:off x="3303" y="8306"/>
              <a:ext cx="2261" cy="22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2 w 21600"/>
                <a:gd name="T19" fmla="*/ 3161 h 21600"/>
                <a:gd name="T20" fmla="*/ 18438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08" y="16542"/>
                  </a:moveTo>
                  <a:cubicBezTo>
                    <a:pt x="17149" y="15144"/>
                    <a:pt x="18163" y="13032"/>
                    <a:pt x="18163" y="10800"/>
                  </a:cubicBezTo>
                  <a:cubicBezTo>
                    <a:pt x="18163" y="8779"/>
                    <a:pt x="17332" y="6846"/>
                    <a:pt x="15865" y="5456"/>
                  </a:cubicBezTo>
                  <a:lnTo>
                    <a:pt x="18230" y="2962"/>
                  </a:lnTo>
                  <a:cubicBezTo>
                    <a:pt x="20381" y="5001"/>
                    <a:pt x="21600" y="7835"/>
                    <a:pt x="21600" y="10800"/>
                  </a:cubicBezTo>
                  <a:cubicBezTo>
                    <a:pt x="21600" y="14075"/>
                    <a:pt x="20113" y="17173"/>
                    <a:pt x="17559" y="19222"/>
                  </a:cubicBezTo>
                  <a:lnTo>
                    <a:pt x="19249" y="21328"/>
                  </a:lnTo>
                  <a:lnTo>
                    <a:pt x="13037" y="20649"/>
                  </a:lnTo>
                  <a:lnTo>
                    <a:pt x="13718" y="14436"/>
                  </a:lnTo>
                  <a:lnTo>
                    <a:pt x="15408" y="16542"/>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6" name="AutoShape 12"/>
            <p:cNvSpPr>
              <a:spLocks noChangeArrowheads="1"/>
            </p:cNvSpPr>
            <p:nvPr/>
          </p:nvSpPr>
          <p:spPr bwMode="auto">
            <a:xfrm rot="-1777752">
              <a:off x="3330" y="8143"/>
              <a:ext cx="2254" cy="22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2 w 21600"/>
                <a:gd name="T19" fmla="*/ 3164 h 21600"/>
                <a:gd name="T20" fmla="*/ 18438 w 21600"/>
                <a:gd name="T21" fmla="*/ 1843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08" y="16542"/>
                  </a:moveTo>
                  <a:cubicBezTo>
                    <a:pt x="17149" y="15144"/>
                    <a:pt x="18163" y="13032"/>
                    <a:pt x="18163" y="10800"/>
                  </a:cubicBezTo>
                  <a:cubicBezTo>
                    <a:pt x="18163" y="8779"/>
                    <a:pt x="17332" y="6846"/>
                    <a:pt x="15865" y="5456"/>
                  </a:cubicBezTo>
                  <a:lnTo>
                    <a:pt x="18230" y="2962"/>
                  </a:lnTo>
                  <a:cubicBezTo>
                    <a:pt x="20381" y="5001"/>
                    <a:pt x="21600" y="7835"/>
                    <a:pt x="21600" y="10800"/>
                  </a:cubicBezTo>
                  <a:cubicBezTo>
                    <a:pt x="21600" y="14075"/>
                    <a:pt x="20113" y="17173"/>
                    <a:pt x="17559" y="19222"/>
                  </a:cubicBezTo>
                  <a:lnTo>
                    <a:pt x="19249" y="21328"/>
                  </a:lnTo>
                  <a:lnTo>
                    <a:pt x="13037" y="20649"/>
                  </a:lnTo>
                  <a:lnTo>
                    <a:pt x="13718" y="14436"/>
                  </a:lnTo>
                  <a:lnTo>
                    <a:pt x="15408" y="16542"/>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7" name="Text Box 13"/>
            <p:cNvSpPr txBox="1">
              <a:spLocks noChangeArrowheads="1"/>
            </p:cNvSpPr>
            <p:nvPr/>
          </p:nvSpPr>
          <p:spPr bwMode="auto">
            <a:xfrm>
              <a:off x="5834" y="8687"/>
              <a:ext cx="1565" cy="1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1400"/>
                <a:t>防护</a:t>
              </a:r>
              <a:r>
                <a:rPr lang="en-US" altLang="zh-CN" sz="1400"/>
                <a:t>—Protection</a:t>
              </a:r>
            </a:p>
            <a:p>
              <a:pPr algn="just" eaLnBrk="1" hangingPunct="1">
                <a:spcBef>
                  <a:spcPct val="0"/>
                </a:spcBef>
                <a:buFontTx/>
                <a:buNone/>
              </a:pPr>
              <a:r>
                <a:rPr lang="zh-CN" altLang="en-US" sz="1400"/>
                <a:t>检测</a:t>
              </a:r>
              <a:r>
                <a:rPr lang="en-US" altLang="zh-CN" sz="1400"/>
                <a:t>—Detection</a:t>
              </a:r>
            </a:p>
            <a:p>
              <a:pPr algn="just" eaLnBrk="1" hangingPunct="1">
                <a:spcBef>
                  <a:spcPct val="0"/>
                </a:spcBef>
                <a:buFontTx/>
                <a:buNone/>
              </a:pPr>
              <a:r>
                <a:rPr lang="zh-CN" altLang="en-US" sz="1400"/>
                <a:t>策略</a:t>
              </a:r>
              <a:r>
                <a:rPr lang="en-US" altLang="zh-CN" sz="1400"/>
                <a:t>—Policy</a:t>
              </a:r>
            </a:p>
            <a:p>
              <a:pPr algn="just" eaLnBrk="1" hangingPunct="1">
                <a:spcBef>
                  <a:spcPct val="0"/>
                </a:spcBef>
                <a:buFontTx/>
                <a:buNone/>
              </a:pPr>
              <a:r>
                <a:rPr lang="zh-CN" altLang="en-US" sz="1400"/>
                <a:t>反应</a:t>
              </a:r>
              <a:r>
                <a:rPr lang="en-US" altLang="zh-CN" sz="1400"/>
                <a:t>—Response </a:t>
              </a:r>
            </a:p>
          </p:txBody>
        </p:sp>
        <p:sp>
          <p:nvSpPr>
            <p:cNvPr id="30738" name="Line 14"/>
            <p:cNvSpPr>
              <a:spLocks noChangeShapeType="1"/>
            </p:cNvSpPr>
            <p:nvPr/>
          </p:nvSpPr>
          <p:spPr bwMode="auto">
            <a:xfrm>
              <a:off x="4425" y="8415"/>
              <a:ext cx="1409" cy="408"/>
            </a:xfrm>
            <a:prstGeom prst="line">
              <a:avLst/>
            </a:prstGeom>
            <a:noFill/>
            <a:ln w="9525">
              <a:solidFill>
                <a:srgbClr val="99CC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9" name="Line 15"/>
            <p:cNvSpPr>
              <a:spLocks noChangeShapeType="1"/>
            </p:cNvSpPr>
            <p:nvPr/>
          </p:nvSpPr>
          <p:spPr bwMode="auto">
            <a:xfrm>
              <a:off x="5365" y="8959"/>
              <a:ext cx="469" cy="137"/>
            </a:xfrm>
            <a:prstGeom prst="line">
              <a:avLst/>
            </a:prstGeom>
            <a:noFill/>
            <a:ln w="9525">
              <a:solidFill>
                <a:srgbClr val="99CC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0" name="Line 16"/>
            <p:cNvSpPr>
              <a:spLocks noChangeShapeType="1"/>
            </p:cNvSpPr>
            <p:nvPr/>
          </p:nvSpPr>
          <p:spPr bwMode="auto">
            <a:xfrm flipH="1" flipV="1">
              <a:off x="4582" y="9366"/>
              <a:ext cx="1252" cy="136"/>
            </a:xfrm>
            <a:prstGeom prst="line">
              <a:avLst/>
            </a:prstGeom>
            <a:noFill/>
            <a:ln w="9525">
              <a:solidFill>
                <a:srgbClr val="99CC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1" name="Line 17"/>
            <p:cNvSpPr>
              <a:spLocks noChangeShapeType="1"/>
            </p:cNvSpPr>
            <p:nvPr/>
          </p:nvSpPr>
          <p:spPr bwMode="auto">
            <a:xfrm flipV="1">
              <a:off x="4582" y="9774"/>
              <a:ext cx="1252" cy="543"/>
            </a:xfrm>
            <a:prstGeom prst="line">
              <a:avLst/>
            </a:prstGeom>
            <a:noFill/>
            <a:ln w="9525">
              <a:solidFill>
                <a:srgbClr val="99CC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8"/>
            <p:cNvSpPr>
              <a:spLocks noChangeShapeType="1"/>
            </p:cNvSpPr>
            <p:nvPr/>
          </p:nvSpPr>
          <p:spPr bwMode="auto">
            <a:xfrm flipH="1">
              <a:off x="3799" y="8415"/>
              <a:ext cx="626" cy="272"/>
            </a:xfrm>
            <a:prstGeom prst="line">
              <a:avLst/>
            </a:prstGeom>
            <a:noFill/>
            <a:ln w="9525">
              <a:solidFill>
                <a:srgbClr val="99CC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726" name="Text Box 19"/>
          <p:cNvSpPr txBox="1">
            <a:spLocks noChangeArrowheads="1"/>
          </p:cNvSpPr>
          <p:nvPr/>
        </p:nvSpPr>
        <p:spPr bwMode="auto">
          <a:xfrm>
            <a:off x="1331913" y="5084763"/>
            <a:ext cx="209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FF9999"/>
                </a:solidFill>
              </a:rPr>
              <a:t>P</a:t>
            </a:r>
            <a:r>
              <a:rPr lang="en-US" altLang="zh-CN" sz="2400" baseline="30000">
                <a:solidFill>
                  <a:srgbClr val="FF9999"/>
                </a:solidFill>
              </a:rPr>
              <a:t>2</a:t>
            </a:r>
            <a:r>
              <a:rPr lang="en-US" altLang="zh-CN" sz="2400">
                <a:solidFill>
                  <a:srgbClr val="FF9999"/>
                </a:solidFill>
              </a:rPr>
              <a:t>DR</a:t>
            </a:r>
            <a:r>
              <a:rPr lang="zh-CN" altLang="en-US" sz="2400">
                <a:solidFill>
                  <a:srgbClr val="FF9999"/>
                </a:solidFill>
              </a:rPr>
              <a:t>安全模型</a:t>
            </a:r>
          </a:p>
        </p:txBody>
      </p:sp>
      <p:pic>
        <p:nvPicPr>
          <p:cNvPr id="30727" name="Picture 20" descr="ens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3573463"/>
            <a:ext cx="3671888" cy="2921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728" name="Text Box 21"/>
          <p:cNvSpPr txBox="1">
            <a:spLocks noChangeArrowheads="1"/>
          </p:cNvSpPr>
          <p:nvPr/>
        </p:nvSpPr>
        <p:spPr bwMode="auto">
          <a:xfrm>
            <a:off x="6084888" y="2924175"/>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99"/>
                </a:solidFill>
              </a:rPr>
              <a:t>安氏安全模型</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571500" indent="-571500" algn="l">
              <a:buFont typeface="Arial" panose="020B0604020202020204" pitchFamily="34" charset="0"/>
              <a:buChar char="•"/>
            </a:pPr>
            <a:r>
              <a:rPr lang="zh-CN" altLang="en-US" dirty="0" smtClean="0">
                <a:solidFill>
                  <a:schemeClr val="bg1"/>
                </a:solidFill>
              </a:rPr>
              <a:t>病毒泛滥</a:t>
            </a:r>
            <a:endParaRPr lang="zh-CN" altLang="en-US" dirty="0">
              <a:solidFill>
                <a:schemeClr val="bg1"/>
              </a:solidFill>
            </a:endParaRPr>
          </a:p>
        </p:txBody>
      </p:sp>
      <p:pic>
        <p:nvPicPr>
          <p:cNvPr id="6" name="内容占位符 5"/>
          <p:cNvPicPr>
            <a:picLocks noGrp="1" noChangeAspect="1"/>
          </p:cNvPicPr>
          <p:nvPr>
            <p:ph idx="1"/>
          </p:nvPr>
        </p:nvPicPr>
        <p:blipFill>
          <a:blip r:embed="rId2"/>
          <a:stretch>
            <a:fillRect/>
          </a:stretch>
        </p:blipFill>
        <p:spPr>
          <a:xfrm>
            <a:off x="323528" y="1767452"/>
            <a:ext cx="7997505" cy="2655420"/>
          </a:xfrm>
          <a:prstGeom prst="rect">
            <a:avLst/>
          </a:prstGeom>
        </p:spPr>
      </p:pic>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4</a:t>
            </a:fld>
            <a:endParaRPr lang="en-US" altLang="zh-CN"/>
          </a:p>
        </p:txBody>
      </p:sp>
      <p:pic>
        <p:nvPicPr>
          <p:cNvPr id="7" name="图片 6"/>
          <p:cNvPicPr>
            <a:picLocks noChangeAspect="1"/>
          </p:cNvPicPr>
          <p:nvPr/>
        </p:nvPicPr>
        <p:blipFill>
          <a:blip r:embed="rId3"/>
          <a:stretch>
            <a:fillRect/>
          </a:stretch>
        </p:blipFill>
        <p:spPr>
          <a:xfrm>
            <a:off x="5292080" y="4653136"/>
            <a:ext cx="2363850" cy="19546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4684286"/>
            <a:ext cx="2540000" cy="1892300"/>
          </a:xfrm>
          <a:prstGeom prst="rect">
            <a:avLst/>
          </a:prstGeom>
        </p:spPr>
      </p:pic>
    </p:spTree>
    <p:extLst>
      <p:ext uri="{BB962C8B-B14F-4D97-AF65-F5344CB8AC3E}">
        <p14:creationId xmlns:p14="http://schemas.microsoft.com/office/powerpoint/2010/main" val="2094503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C83D56C-E9D9-4F55-9441-AD3654C99E9E}" type="datetime1">
              <a:rPr lang="zh-CN" altLang="en-US" sz="1400" smtClean="0"/>
              <a:pPr>
                <a:spcBef>
                  <a:spcPct val="0"/>
                </a:spcBef>
                <a:buFontTx/>
                <a:buNone/>
              </a:pPr>
              <a:t>2017/9/24</a:t>
            </a:fld>
            <a:endParaRPr lang="en-US" altLang="zh-CN" sz="1400" smtClean="0"/>
          </a:p>
        </p:txBody>
      </p:sp>
      <p:sp>
        <p:nvSpPr>
          <p:cNvPr id="3174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234FA2B-5B8B-4C4E-B7AE-C4CE01E262CB}" type="slidenum">
              <a:rPr lang="en-US" altLang="zh-CN" sz="1400"/>
              <a:pPr>
                <a:spcBef>
                  <a:spcPct val="0"/>
                </a:spcBef>
                <a:buFontTx/>
                <a:buNone/>
              </a:pPr>
              <a:t>40</a:t>
            </a:fld>
            <a:endParaRPr lang="en-US" altLang="zh-CN" sz="1400"/>
          </a:p>
        </p:txBody>
      </p:sp>
      <p:sp>
        <p:nvSpPr>
          <p:cNvPr id="31748" name="Rectangle 2"/>
          <p:cNvSpPr>
            <a:spLocks noGrp="1" noChangeArrowheads="1"/>
          </p:cNvSpPr>
          <p:nvPr>
            <p:ph type="title"/>
          </p:nvPr>
        </p:nvSpPr>
        <p:spPr>
          <a:xfrm>
            <a:off x="611188" y="2781300"/>
            <a:ext cx="7772400" cy="1143000"/>
          </a:xfrm>
        </p:spPr>
        <p:txBody>
          <a:bodyPr/>
          <a:lstStyle/>
          <a:p>
            <a:pPr eaLnBrk="1" hangingPunct="1"/>
            <a:r>
              <a:rPr lang="zh-CN" altLang="en-US" smtClean="0">
                <a:solidFill>
                  <a:srgbClr val="FFFF00"/>
                </a:solidFill>
                <a:ea typeface="楷体_GB2312" pitchFamily="49" charset="-122"/>
              </a:rPr>
              <a:t>信息安全关键技术有哪些？</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99AF861-2ECA-4E21-87C8-117646D17984}" type="datetime1">
              <a:rPr lang="zh-CN" altLang="en-US" sz="1400" smtClean="0"/>
              <a:pPr>
                <a:spcBef>
                  <a:spcPct val="0"/>
                </a:spcBef>
                <a:buFontTx/>
                <a:buNone/>
              </a:pPr>
              <a:t>2017/9/24</a:t>
            </a:fld>
            <a:endParaRPr lang="en-US" altLang="zh-CN" sz="1400" smtClean="0"/>
          </a:p>
        </p:txBody>
      </p:sp>
      <p:sp>
        <p:nvSpPr>
          <p:cNvPr id="3277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D494B92-CBB5-4F45-B200-DD7C88D31A84}" type="slidenum">
              <a:rPr lang="en-US" altLang="zh-CN" sz="1400"/>
              <a:pPr>
                <a:spcBef>
                  <a:spcPct val="0"/>
                </a:spcBef>
                <a:buFontTx/>
                <a:buNone/>
              </a:pPr>
              <a:t>41</a:t>
            </a:fld>
            <a:endParaRPr lang="en-US" altLang="zh-CN" sz="1400"/>
          </a:p>
        </p:txBody>
      </p:sp>
      <p:sp>
        <p:nvSpPr>
          <p:cNvPr id="32772" name="Rectangle 2"/>
          <p:cNvSpPr>
            <a:spLocks noGrp="1" noChangeArrowheads="1"/>
          </p:cNvSpPr>
          <p:nvPr>
            <p:ph type="title"/>
          </p:nvPr>
        </p:nvSpPr>
        <p:spPr>
          <a:xfrm>
            <a:off x="611188" y="549275"/>
            <a:ext cx="7772400" cy="1143000"/>
          </a:xfrm>
        </p:spPr>
        <p:txBody>
          <a:bodyPr/>
          <a:lstStyle/>
          <a:p>
            <a:pPr eaLnBrk="1" hangingPunct="1"/>
            <a:r>
              <a:rPr lang="en-US" altLang="zh-CN" smtClean="0">
                <a:solidFill>
                  <a:srgbClr val="FFFF00"/>
                </a:solidFill>
              </a:rPr>
              <a:t>1</a:t>
            </a:r>
            <a:r>
              <a:rPr lang="zh-CN" altLang="en-US" smtClean="0">
                <a:solidFill>
                  <a:srgbClr val="FFFF00"/>
                </a:solidFill>
              </a:rPr>
              <a:t>、信息的保密技术</a:t>
            </a:r>
          </a:p>
        </p:txBody>
      </p:sp>
      <p:sp>
        <p:nvSpPr>
          <p:cNvPr id="32773" name="Rectangle 5"/>
          <p:cNvSpPr>
            <a:spLocks noGrp="1" noChangeArrowheads="1"/>
          </p:cNvSpPr>
          <p:nvPr>
            <p:ph type="body" idx="1"/>
          </p:nvPr>
        </p:nvSpPr>
        <p:spPr>
          <a:xfrm>
            <a:off x="685800" y="1981200"/>
            <a:ext cx="7772400" cy="655638"/>
          </a:xfrm>
        </p:spPr>
        <p:txBody>
          <a:bodyPr/>
          <a:lstStyle/>
          <a:p>
            <a:pPr eaLnBrk="1" hangingPunct="1"/>
            <a:r>
              <a:rPr lang="zh-CN" altLang="en-US" smtClean="0">
                <a:solidFill>
                  <a:schemeClr val="bg1"/>
                </a:solidFill>
              </a:rPr>
              <a:t>防止秘密信息泄露的技术</a:t>
            </a:r>
          </a:p>
        </p:txBody>
      </p:sp>
      <p:sp>
        <p:nvSpPr>
          <p:cNvPr id="32774" name="Text Box 6"/>
          <p:cNvSpPr txBox="1">
            <a:spLocks noChangeArrowheads="1"/>
          </p:cNvSpPr>
          <p:nvPr/>
        </p:nvSpPr>
        <p:spPr bwMode="auto">
          <a:xfrm>
            <a:off x="323850" y="2852738"/>
            <a:ext cx="4032250" cy="3508375"/>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rgbClr val="FFFFCC"/>
                </a:solidFill>
              </a:rPr>
              <a:t>1</a:t>
            </a:r>
            <a:r>
              <a:rPr lang="zh-CN" altLang="en-US" sz="2800">
                <a:solidFill>
                  <a:srgbClr val="FFFFCC"/>
                </a:solidFill>
              </a:rPr>
              <a:t>）信息加密（密钥保护）</a:t>
            </a:r>
          </a:p>
          <a:p>
            <a:pPr eaLnBrk="1" hangingPunct="1">
              <a:spcBef>
                <a:spcPct val="0"/>
              </a:spcBef>
              <a:buFontTx/>
              <a:buNone/>
            </a:pPr>
            <a:r>
              <a:rPr lang="en-US" altLang="zh-CN" sz="2800">
                <a:solidFill>
                  <a:srgbClr val="FFFFCC"/>
                </a:solidFill>
              </a:rPr>
              <a:t>2</a:t>
            </a:r>
            <a:r>
              <a:rPr lang="zh-CN" altLang="en-US" sz="2800">
                <a:solidFill>
                  <a:srgbClr val="FFFFCC"/>
                </a:solidFill>
              </a:rPr>
              <a:t>）信息隐藏</a:t>
            </a:r>
          </a:p>
          <a:p>
            <a:pPr eaLnBrk="1" hangingPunct="1">
              <a:spcBef>
                <a:spcPct val="0"/>
              </a:spcBef>
              <a:buFontTx/>
              <a:buNone/>
            </a:pPr>
            <a:r>
              <a:rPr lang="en-US" altLang="zh-CN" sz="2800">
                <a:solidFill>
                  <a:srgbClr val="FFFFCC"/>
                </a:solidFill>
              </a:rPr>
              <a:t>3</a:t>
            </a:r>
            <a:r>
              <a:rPr lang="zh-CN" altLang="en-US" sz="2800">
                <a:solidFill>
                  <a:srgbClr val="FFFFCC"/>
                </a:solidFill>
              </a:rPr>
              <a:t>）量子通信</a:t>
            </a:r>
          </a:p>
          <a:p>
            <a:pPr eaLnBrk="1" hangingPunct="1">
              <a:spcBef>
                <a:spcPct val="0"/>
              </a:spcBef>
              <a:buFontTx/>
              <a:buNone/>
            </a:pPr>
            <a:r>
              <a:rPr lang="en-US" altLang="zh-CN" sz="2800">
                <a:solidFill>
                  <a:srgbClr val="FFFFCC"/>
                </a:solidFill>
              </a:rPr>
              <a:t>4</a:t>
            </a:r>
            <a:r>
              <a:rPr lang="zh-CN" altLang="en-US" sz="2800">
                <a:solidFill>
                  <a:srgbClr val="FFFFCC"/>
                </a:solidFill>
              </a:rPr>
              <a:t>）边界控制（设备接口控制）</a:t>
            </a:r>
          </a:p>
          <a:p>
            <a:pPr eaLnBrk="1" hangingPunct="1">
              <a:spcBef>
                <a:spcPct val="0"/>
              </a:spcBef>
              <a:buFontTx/>
              <a:buNone/>
            </a:pPr>
            <a:r>
              <a:rPr lang="en-US" altLang="zh-CN" sz="2800">
                <a:solidFill>
                  <a:srgbClr val="FFFFCC"/>
                </a:solidFill>
              </a:rPr>
              <a:t>5</a:t>
            </a:r>
            <a:r>
              <a:rPr lang="zh-CN" altLang="en-US" sz="2800">
                <a:solidFill>
                  <a:srgbClr val="FFFFCC"/>
                </a:solidFill>
              </a:rPr>
              <a:t>）网络隔离</a:t>
            </a:r>
          </a:p>
          <a:p>
            <a:pPr eaLnBrk="1" hangingPunct="1">
              <a:spcBef>
                <a:spcPct val="0"/>
              </a:spcBef>
              <a:buFontTx/>
              <a:buNone/>
            </a:pPr>
            <a:r>
              <a:rPr lang="en-US" altLang="zh-CN" sz="2800">
                <a:solidFill>
                  <a:srgbClr val="FFFFCC"/>
                </a:solidFill>
              </a:rPr>
              <a:t>6</a:t>
            </a:r>
            <a:r>
              <a:rPr lang="zh-CN" altLang="en-US" sz="2800">
                <a:solidFill>
                  <a:srgbClr val="FFFFCC"/>
                </a:solidFill>
              </a:rPr>
              <a:t>）电磁泄露防护</a:t>
            </a:r>
          </a:p>
          <a:p>
            <a:pPr eaLnBrk="1" hangingPunct="1">
              <a:spcBef>
                <a:spcPct val="0"/>
              </a:spcBef>
              <a:buFontTx/>
              <a:buNone/>
            </a:pPr>
            <a:r>
              <a:rPr lang="en-US" altLang="zh-CN" sz="2800">
                <a:solidFill>
                  <a:srgbClr val="FFFFCC"/>
                </a:solidFill>
              </a:rPr>
              <a:t>7</a:t>
            </a:r>
            <a:r>
              <a:rPr lang="zh-CN" altLang="en-US" sz="2800">
                <a:solidFill>
                  <a:srgbClr val="FFFFCC"/>
                </a:solidFill>
              </a:rPr>
              <a:t>）病毒、木马查杀</a:t>
            </a:r>
          </a:p>
        </p:txBody>
      </p:sp>
      <p:pic>
        <p:nvPicPr>
          <p:cNvPr id="32775" name="Picture 7" descr="会议室保密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3068638"/>
            <a:ext cx="13335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8" descr="链路密码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4724400"/>
            <a:ext cx="13335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9" descr="量子通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4581525"/>
            <a:ext cx="17780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Text Box 10"/>
          <p:cNvSpPr txBox="1">
            <a:spLocks noChangeArrowheads="1"/>
          </p:cNvSpPr>
          <p:nvPr/>
        </p:nvSpPr>
        <p:spPr bwMode="auto">
          <a:xfrm>
            <a:off x="6877050" y="33575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干扰机</a:t>
            </a:r>
          </a:p>
        </p:txBody>
      </p:sp>
      <p:sp>
        <p:nvSpPr>
          <p:cNvPr id="32779" name="Text Box 11"/>
          <p:cNvSpPr txBox="1">
            <a:spLocks noChangeArrowheads="1"/>
          </p:cNvSpPr>
          <p:nvPr/>
        </p:nvSpPr>
        <p:spPr bwMode="auto">
          <a:xfrm>
            <a:off x="4859338" y="587692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密码机</a:t>
            </a:r>
          </a:p>
        </p:txBody>
      </p:sp>
      <p:sp>
        <p:nvSpPr>
          <p:cNvPr id="32780" name="Text Box 12"/>
          <p:cNvSpPr txBox="1">
            <a:spLocks noChangeArrowheads="1"/>
          </p:cNvSpPr>
          <p:nvPr/>
        </p:nvSpPr>
        <p:spPr bwMode="auto">
          <a:xfrm>
            <a:off x="6640513" y="60928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量子通信机</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BF10D18-9D86-4BEE-8708-A04E8A58BA84}" type="datetime1">
              <a:rPr lang="zh-CN" altLang="en-US" sz="1400" smtClean="0"/>
              <a:pPr>
                <a:spcBef>
                  <a:spcPct val="0"/>
                </a:spcBef>
                <a:buFontTx/>
                <a:buNone/>
              </a:pPr>
              <a:t>2017/9/24</a:t>
            </a:fld>
            <a:endParaRPr lang="en-US" altLang="zh-CN" sz="1400" smtClean="0"/>
          </a:p>
        </p:txBody>
      </p:sp>
      <p:sp>
        <p:nvSpPr>
          <p:cNvPr id="3379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C446439-A201-477F-8BBA-222D9A4797B4}" type="slidenum">
              <a:rPr lang="en-US" altLang="zh-CN" sz="1400"/>
              <a:pPr>
                <a:spcBef>
                  <a:spcPct val="0"/>
                </a:spcBef>
                <a:buFontTx/>
                <a:buNone/>
              </a:pPr>
              <a:t>42</a:t>
            </a:fld>
            <a:endParaRPr lang="en-US" altLang="zh-CN" sz="1400"/>
          </a:p>
        </p:txBody>
      </p:sp>
      <p:sp>
        <p:nvSpPr>
          <p:cNvPr id="33796" name="Rectangle 2"/>
          <p:cNvSpPr>
            <a:spLocks noGrp="1" noChangeArrowheads="1"/>
          </p:cNvSpPr>
          <p:nvPr>
            <p:ph type="title"/>
          </p:nvPr>
        </p:nvSpPr>
        <p:spPr>
          <a:xfrm>
            <a:off x="1630363" y="404813"/>
            <a:ext cx="6115050" cy="1143000"/>
          </a:xfrm>
        </p:spPr>
        <p:txBody>
          <a:bodyPr/>
          <a:lstStyle/>
          <a:p>
            <a:pPr eaLnBrk="1" hangingPunct="1"/>
            <a:r>
              <a:rPr lang="zh-CN" altLang="en-US" smtClean="0">
                <a:solidFill>
                  <a:schemeClr val="bg1"/>
                </a:solidFill>
              </a:rPr>
              <a:t>信息加密涉及的技术</a:t>
            </a:r>
          </a:p>
        </p:txBody>
      </p:sp>
      <p:sp>
        <p:nvSpPr>
          <p:cNvPr id="33797" name="Rectangle 4"/>
          <p:cNvSpPr>
            <a:spLocks noChangeArrowheads="1"/>
          </p:cNvSpPr>
          <p:nvPr/>
        </p:nvSpPr>
        <p:spPr bwMode="auto">
          <a:xfrm>
            <a:off x="900113" y="3213100"/>
            <a:ext cx="2438400" cy="2590800"/>
          </a:xfrm>
          <a:prstGeom prst="rect">
            <a:avLst/>
          </a:prstGeom>
          <a:solidFill>
            <a:srgbClr val="33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rPr>
              <a:t>流密码</a:t>
            </a:r>
          </a:p>
          <a:p>
            <a:pPr eaLnBrk="1" hangingPunct="1"/>
            <a:r>
              <a:rPr lang="zh-CN" altLang="en-US">
                <a:solidFill>
                  <a:schemeClr val="bg1"/>
                </a:solidFill>
              </a:rPr>
              <a:t>分组密码</a:t>
            </a:r>
          </a:p>
          <a:p>
            <a:pPr eaLnBrk="1" hangingPunct="1"/>
            <a:r>
              <a:rPr lang="zh-CN" altLang="en-US">
                <a:solidFill>
                  <a:schemeClr val="bg1"/>
                </a:solidFill>
              </a:rPr>
              <a:t>公钥密码</a:t>
            </a:r>
          </a:p>
          <a:p>
            <a:pPr eaLnBrk="1" hangingPunct="1"/>
            <a:r>
              <a:rPr lang="zh-CN" altLang="en-US">
                <a:solidFill>
                  <a:schemeClr val="bg1"/>
                </a:solidFill>
              </a:rPr>
              <a:t>密钥管理</a:t>
            </a:r>
          </a:p>
        </p:txBody>
      </p:sp>
      <p:sp>
        <p:nvSpPr>
          <p:cNvPr id="33798" name="Text Box 6"/>
          <p:cNvSpPr txBox="1">
            <a:spLocks noChangeArrowheads="1"/>
          </p:cNvSpPr>
          <p:nvPr/>
        </p:nvSpPr>
        <p:spPr bwMode="auto">
          <a:xfrm>
            <a:off x="3567113" y="35179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对称密码</a:t>
            </a:r>
          </a:p>
        </p:txBody>
      </p:sp>
      <p:sp>
        <p:nvSpPr>
          <p:cNvPr id="33799" name="Text Box 7"/>
          <p:cNvSpPr txBox="1">
            <a:spLocks noChangeArrowheads="1"/>
          </p:cNvSpPr>
          <p:nvPr/>
        </p:nvSpPr>
        <p:spPr bwMode="auto">
          <a:xfrm>
            <a:off x="3551238" y="44529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非对称密码</a:t>
            </a:r>
          </a:p>
        </p:txBody>
      </p:sp>
      <p:sp>
        <p:nvSpPr>
          <p:cNvPr id="33800" name="Line 8"/>
          <p:cNvSpPr>
            <a:spLocks noChangeShapeType="1"/>
          </p:cNvSpPr>
          <p:nvPr/>
        </p:nvSpPr>
        <p:spPr bwMode="auto">
          <a:xfrm>
            <a:off x="3186113" y="4737100"/>
            <a:ext cx="381000" cy="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801" name="Line 9"/>
          <p:cNvSpPr>
            <a:spLocks noChangeShapeType="1"/>
          </p:cNvSpPr>
          <p:nvPr/>
        </p:nvSpPr>
        <p:spPr bwMode="auto">
          <a:xfrm flipV="1">
            <a:off x="3109913" y="3898900"/>
            <a:ext cx="457200" cy="22860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802" name="Line 10"/>
          <p:cNvSpPr>
            <a:spLocks noChangeShapeType="1"/>
          </p:cNvSpPr>
          <p:nvPr/>
        </p:nvSpPr>
        <p:spPr bwMode="auto">
          <a:xfrm>
            <a:off x="2957513" y="3441700"/>
            <a:ext cx="609600" cy="30480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803" name="Text Box 11"/>
          <p:cNvSpPr txBox="1">
            <a:spLocks noChangeArrowheads="1"/>
          </p:cNvSpPr>
          <p:nvPr/>
        </p:nvSpPr>
        <p:spPr bwMode="auto">
          <a:xfrm>
            <a:off x="3492500" y="5084763"/>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FFCC"/>
                </a:solidFill>
              </a:rPr>
              <a:t>密钥交换、分发、更新、撤消</a:t>
            </a:r>
          </a:p>
        </p:txBody>
      </p:sp>
      <p:sp>
        <p:nvSpPr>
          <p:cNvPr id="33804" name="Line 12"/>
          <p:cNvSpPr>
            <a:spLocks noChangeShapeType="1"/>
          </p:cNvSpPr>
          <p:nvPr/>
        </p:nvSpPr>
        <p:spPr bwMode="auto">
          <a:xfrm>
            <a:off x="3132138" y="5300663"/>
            <a:ext cx="360362" cy="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33805" name="Picture 13" descr="20065171349207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916113"/>
            <a:ext cx="2162175"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6" name="Text Box 14"/>
          <p:cNvSpPr txBox="1">
            <a:spLocks noChangeArrowheads="1"/>
          </p:cNvSpPr>
          <p:nvPr/>
        </p:nvSpPr>
        <p:spPr bwMode="auto">
          <a:xfrm>
            <a:off x="3348038" y="6021388"/>
            <a:ext cx="5375275" cy="466725"/>
          </a:xfrm>
          <a:prstGeom prst="rect">
            <a:avLst/>
          </a:prstGeom>
          <a:solidFill>
            <a:srgbClr val="660066"/>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一次一密的技术称为完美前向保密技术</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DC741C7-51D1-4C42-810D-EAEFB3102098}" type="datetime1">
              <a:rPr lang="zh-CN" altLang="en-US" sz="1400" smtClean="0"/>
              <a:pPr>
                <a:spcBef>
                  <a:spcPct val="0"/>
                </a:spcBef>
                <a:buFontTx/>
                <a:buNone/>
              </a:pPr>
              <a:t>2017/9/24</a:t>
            </a:fld>
            <a:endParaRPr lang="en-US" altLang="zh-CN" sz="1400" smtClean="0"/>
          </a:p>
        </p:txBody>
      </p:sp>
      <p:sp>
        <p:nvSpPr>
          <p:cNvPr id="3481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18C08CB-B2E6-4370-89F6-49FCDACD1387}" type="slidenum">
              <a:rPr lang="en-US" altLang="zh-CN" sz="1400"/>
              <a:pPr>
                <a:spcBef>
                  <a:spcPct val="0"/>
                </a:spcBef>
                <a:buFontTx/>
                <a:buNone/>
              </a:pPr>
              <a:t>43</a:t>
            </a:fld>
            <a:endParaRPr lang="en-US" altLang="zh-CN" sz="1400"/>
          </a:p>
        </p:txBody>
      </p:sp>
      <p:sp>
        <p:nvSpPr>
          <p:cNvPr id="34820" name="AutoShape 2053" descr="5%"/>
          <p:cNvSpPr>
            <a:spLocks noChangeArrowheads="1"/>
          </p:cNvSpPr>
          <p:nvPr/>
        </p:nvSpPr>
        <p:spPr bwMode="auto">
          <a:xfrm>
            <a:off x="4140200" y="3716338"/>
            <a:ext cx="1511300" cy="720725"/>
          </a:xfrm>
          <a:prstGeom prst="flowChartMagneticDrum">
            <a:avLst/>
          </a:prstGeom>
          <a:pattFill prst="pct5">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34821" name="Rectangle 2"/>
          <p:cNvSpPr>
            <a:spLocks noGrp="1" noChangeArrowheads="1"/>
          </p:cNvSpPr>
          <p:nvPr>
            <p:ph type="title"/>
          </p:nvPr>
        </p:nvSpPr>
        <p:spPr/>
        <p:txBody>
          <a:bodyPr/>
          <a:lstStyle/>
          <a:p>
            <a:pPr eaLnBrk="1" hangingPunct="1"/>
            <a:r>
              <a:rPr lang="zh-CN" altLang="en-US" smtClean="0">
                <a:solidFill>
                  <a:srgbClr val="FFFF00"/>
                </a:solidFill>
              </a:rPr>
              <a:t>加密与解密过程</a:t>
            </a:r>
          </a:p>
        </p:txBody>
      </p:sp>
      <p:sp>
        <p:nvSpPr>
          <p:cNvPr id="34822" name="Text Box 4"/>
          <p:cNvSpPr txBox="1">
            <a:spLocks noChangeArrowheads="1"/>
          </p:cNvSpPr>
          <p:nvPr/>
        </p:nvSpPr>
        <p:spPr bwMode="auto">
          <a:xfrm>
            <a:off x="685800" y="41910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数据</a:t>
            </a:r>
          </a:p>
        </p:txBody>
      </p:sp>
      <p:sp>
        <p:nvSpPr>
          <p:cNvPr id="34823" name="Text Box 5"/>
          <p:cNvSpPr txBox="1">
            <a:spLocks noChangeArrowheads="1"/>
          </p:cNvSpPr>
          <p:nvPr/>
        </p:nvSpPr>
        <p:spPr bwMode="auto">
          <a:xfrm>
            <a:off x="2133600" y="3657600"/>
            <a:ext cx="854075" cy="83185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加密运算</a:t>
            </a:r>
          </a:p>
        </p:txBody>
      </p:sp>
      <p:sp>
        <p:nvSpPr>
          <p:cNvPr id="34824" name="Line 6"/>
          <p:cNvSpPr>
            <a:spLocks noChangeShapeType="1"/>
          </p:cNvSpPr>
          <p:nvPr/>
        </p:nvSpPr>
        <p:spPr bwMode="auto">
          <a:xfrm>
            <a:off x="1600200" y="4038600"/>
            <a:ext cx="5334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5" name="Line 7"/>
          <p:cNvSpPr>
            <a:spLocks noChangeShapeType="1"/>
          </p:cNvSpPr>
          <p:nvPr/>
        </p:nvSpPr>
        <p:spPr bwMode="auto">
          <a:xfrm>
            <a:off x="2514600" y="3124200"/>
            <a:ext cx="0" cy="533400"/>
          </a:xfrm>
          <a:prstGeom prst="line">
            <a:avLst/>
          </a:prstGeom>
          <a:noFill/>
          <a:ln w="9525">
            <a:solidFill>
              <a:schemeClr val="bg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Text Box 8"/>
          <p:cNvSpPr txBox="1">
            <a:spLocks noChangeArrowheads="1"/>
          </p:cNvSpPr>
          <p:nvPr/>
        </p:nvSpPr>
        <p:spPr bwMode="auto">
          <a:xfrm>
            <a:off x="1752600" y="2590800"/>
            <a:ext cx="1717675"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密钥产生器</a:t>
            </a:r>
          </a:p>
        </p:txBody>
      </p:sp>
      <p:sp>
        <p:nvSpPr>
          <p:cNvPr id="34827" name="Line 9"/>
          <p:cNvSpPr>
            <a:spLocks noChangeShapeType="1"/>
          </p:cNvSpPr>
          <p:nvPr/>
        </p:nvSpPr>
        <p:spPr bwMode="auto">
          <a:xfrm>
            <a:off x="2971800" y="4038600"/>
            <a:ext cx="1168400" cy="381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8" name="Text Box 10"/>
          <p:cNvSpPr txBox="1">
            <a:spLocks noChangeArrowheads="1"/>
          </p:cNvSpPr>
          <p:nvPr/>
        </p:nvSpPr>
        <p:spPr bwMode="auto">
          <a:xfrm>
            <a:off x="3124200" y="40386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99"/>
                </a:solidFill>
              </a:rPr>
              <a:t>密文</a:t>
            </a:r>
          </a:p>
        </p:txBody>
      </p:sp>
      <p:sp>
        <p:nvSpPr>
          <p:cNvPr id="34829" name="Text Box 11"/>
          <p:cNvSpPr txBox="1">
            <a:spLocks noChangeArrowheads="1"/>
          </p:cNvSpPr>
          <p:nvPr/>
        </p:nvSpPr>
        <p:spPr bwMode="auto">
          <a:xfrm>
            <a:off x="4140200" y="3213100"/>
            <a:ext cx="1403350" cy="457200"/>
          </a:xfrm>
          <a:prstGeom prst="rect">
            <a:avLst/>
          </a:prstGeom>
          <a:noFill/>
          <a:ln>
            <a:noFill/>
          </a:ln>
          <a:effectLst/>
          <a:extLst>
            <a:ext uri="{909E8E84-426E-40DD-AFC4-6F175D3DCCD1}">
              <a14:hiddenFill xmlns:a14="http://schemas.microsoft.com/office/drawing/2010/main">
                <a:solidFill>
                  <a:srgbClr val="336600"/>
                </a:solidFill>
              </a14:hiddenFill>
            </a:ext>
            <a:ext uri="{91240B29-F687-4F45-9708-019B960494DF}">
              <a14:hiddenLine xmlns:a14="http://schemas.microsoft.com/office/drawing/2010/main" w="9525">
                <a:solidFill>
                  <a:srgbClr val="33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传输信道</a:t>
            </a:r>
          </a:p>
        </p:txBody>
      </p:sp>
      <p:sp>
        <p:nvSpPr>
          <p:cNvPr id="34830" name="Line 12"/>
          <p:cNvSpPr>
            <a:spLocks noChangeShapeType="1"/>
          </p:cNvSpPr>
          <p:nvPr/>
        </p:nvSpPr>
        <p:spPr bwMode="auto">
          <a:xfrm>
            <a:off x="5486400" y="4038600"/>
            <a:ext cx="990600"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1" name="Text Box 13"/>
          <p:cNvSpPr txBox="1">
            <a:spLocks noChangeArrowheads="1"/>
          </p:cNvSpPr>
          <p:nvPr/>
        </p:nvSpPr>
        <p:spPr bwMode="auto">
          <a:xfrm>
            <a:off x="6477000" y="3657600"/>
            <a:ext cx="854075" cy="83185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解密运算</a:t>
            </a:r>
          </a:p>
        </p:txBody>
      </p:sp>
      <p:sp>
        <p:nvSpPr>
          <p:cNvPr id="34832" name="Line 14"/>
          <p:cNvSpPr>
            <a:spLocks noChangeShapeType="1"/>
          </p:cNvSpPr>
          <p:nvPr/>
        </p:nvSpPr>
        <p:spPr bwMode="auto">
          <a:xfrm>
            <a:off x="3505200" y="2819400"/>
            <a:ext cx="3352800" cy="0"/>
          </a:xfrm>
          <a:prstGeom prst="line">
            <a:avLst/>
          </a:prstGeom>
          <a:noFill/>
          <a:ln w="9525">
            <a:solidFill>
              <a:schemeClr val="bg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3" name="Line 15"/>
          <p:cNvSpPr>
            <a:spLocks noChangeShapeType="1"/>
          </p:cNvSpPr>
          <p:nvPr/>
        </p:nvSpPr>
        <p:spPr bwMode="auto">
          <a:xfrm>
            <a:off x="6858000" y="2819400"/>
            <a:ext cx="0" cy="838200"/>
          </a:xfrm>
          <a:prstGeom prst="line">
            <a:avLst/>
          </a:prstGeom>
          <a:noFill/>
          <a:ln w="9525">
            <a:solidFill>
              <a:schemeClr val="bg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4" name="Line 16"/>
          <p:cNvSpPr>
            <a:spLocks noChangeShapeType="1"/>
          </p:cNvSpPr>
          <p:nvPr/>
        </p:nvSpPr>
        <p:spPr bwMode="auto">
          <a:xfrm>
            <a:off x="7315200" y="4038600"/>
            <a:ext cx="7620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5" name="Text Box 17"/>
          <p:cNvSpPr txBox="1">
            <a:spLocks noChangeArrowheads="1"/>
          </p:cNvSpPr>
          <p:nvPr/>
        </p:nvSpPr>
        <p:spPr bwMode="auto">
          <a:xfrm>
            <a:off x="8077200" y="41148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数据</a:t>
            </a:r>
          </a:p>
        </p:txBody>
      </p:sp>
      <p:sp>
        <p:nvSpPr>
          <p:cNvPr id="34836" name="Text Box 18"/>
          <p:cNvSpPr txBox="1">
            <a:spLocks noChangeArrowheads="1"/>
          </p:cNvSpPr>
          <p:nvPr/>
        </p:nvSpPr>
        <p:spPr bwMode="auto">
          <a:xfrm>
            <a:off x="5562600" y="40386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99"/>
                </a:solidFill>
              </a:rPr>
              <a:t>密文</a:t>
            </a:r>
          </a:p>
        </p:txBody>
      </p:sp>
      <p:sp>
        <p:nvSpPr>
          <p:cNvPr id="34837" name="Text Box 19"/>
          <p:cNvSpPr txBox="1">
            <a:spLocks noChangeArrowheads="1"/>
          </p:cNvSpPr>
          <p:nvPr/>
        </p:nvSpPr>
        <p:spPr bwMode="auto">
          <a:xfrm>
            <a:off x="685800" y="37338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明文</a:t>
            </a:r>
          </a:p>
        </p:txBody>
      </p:sp>
      <p:sp>
        <p:nvSpPr>
          <p:cNvPr id="34838" name="Text Box 20"/>
          <p:cNvSpPr txBox="1">
            <a:spLocks noChangeArrowheads="1"/>
          </p:cNvSpPr>
          <p:nvPr/>
        </p:nvSpPr>
        <p:spPr bwMode="auto">
          <a:xfrm>
            <a:off x="8077200" y="37338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明文</a:t>
            </a:r>
          </a:p>
        </p:txBody>
      </p:sp>
      <p:sp>
        <p:nvSpPr>
          <p:cNvPr id="34839" name="Text Box 21"/>
          <p:cNvSpPr txBox="1">
            <a:spLocks noChangeArrowheads="1"/>
          </p:cNvSpPr>
          <p:nvPr/>
        </p:nvSpPr>
        <p:spPr bwMode="auto">
          <a:xfrm>
            <a:off x="4419600" y="23622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99"/>
                </a:solidFill>
              </a:rPr>
              <a:t>密钥协商</a:t>
            </a:r>
          </a:p>
        </p:txBody>
      </p:sp>
      <p:sp>
        <p:nvSpPr>
          <p:cNvPr id="34840" name="Text Box 23"/>
          <p:cNvSpPr txBox="1">
            <a:spLocks noChangeArrowheads="1"/>
          </p:cNvSpPr>
          <p:nvPr/>
        </p:nvSpPr>
        <p:spPr bwMode="auto">
          <a:xfrm>
            <a:off x="2590800" y="3124200"/>
            <a:ext cx="528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CCECFF"/>
                </a:solidFill>
              </a:rPr>
              <a:t>K</a:t>
            </a:r>
            <a:r>
              <a:rPr lang="en-US" altLang="zh-CN" sz="2400" baseline="-25000">
                <a:solidFill>
                  <a:srgbClr val="CCECFF"/>
                </a:solidFill>
              </a:rPr>
              <a:t>T</a:t>
            </a:r>
          </a:p>
        </p:txBody>
      </p:sp>
      <p:sp>
        <p:nvSpPr>
          <p:cNvPr id="34841" name="Text Box 24"/>
          <p:cNvSpPr txBox="1">
            <a:spLocks noChangeArrowheads="1"/>
          </p:cNvSpPr>
          <p:nvPr/>
        </p:nvSpPr>
        <p:spPr bwMode="auto">
          <a:xfrm>
            <a:off x="6934200" y="31242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CCECFF"/>
                </a:solidFill>
              </a:rPr>
              <a:t>K</a:t>
            </a:r>
            <a:r>
              <a:rPr lang="en-US" altLang="zh-CN" sz="2400" baseline="-25000">
                <a:solidFill>
                  <a:srgbClr val="CCECFF"/>
                </a:solidFill>
              </a:rPr>
              <a:t>R</a:t>
            </a:r>
          </a:p>
        </p:txBody>
      </p:sp>
      <p:sp>
        <p:nvSpPr>
          <p:cNvPr id="34842" name="Text Box 25"/>
          <p:cNvSpPr txBox="1">
            <a:spLocks noChangeArrowheads="1"/>
          </p:cNvSpPr>
          <p:nvPr/>
        </p:nvSpPr>
        <p:spPr bwMode="auto">
          <a:xfrm>
            <a:off x="3352800" y="51816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99"/>
                </a:solidFill>
              </a:rPr>
              <a:t>开放的、易受窃听的</a:t>
            </a:r>
          </a:p>
        </p:txBody>
      </p:sp>
      <p:sp>
        <p:nvSpPr>
          <p:cNvPr id="34843" name="Line 26"/>
          <p:cNvSpPr>
            <a:spLocks noChangeShapeType="1"/>
          </p:cNvSpPr>
          <p:nvPr/>
        </p:nvSpPr>
        <p:spPr bwMode="auto">
          <a:xfrm>
            <a:off x="4648200" y="4343400"/>
            <a:ext cx="76200" cy="838200"/>
          </a:xfrm>
          <a:prstGeom prst="line">
            <a:avLst/>
          </a:prstGeom>
          <a:noFill/>
          <a:ln w="952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ACBD26A-D4EF-438E-B0B9-0F273DB939E9}" type="datetime1">
              <a:rPr lang="zh-CN" altLang="en-US" sz="1400" smtClean="0"/>
              <a:pPr>
                <a:spcBef>
                  <a:spcPct val="0"/>
                </a:spcBef>
                <a:buFontTx/>
                <a:buNone/>
              </a:pPr>
              <a:t>2017/9/24</a:t>
            </a:fld>
            <a:endParaRPr lang="en-US" altLang="zh-CN" sz="1400" smtClean="0"/>
          </a:p>
        </p:txBody>
      </p:sp>
      <p:sp>
        <p:nvSpPr>
          <p:cNvPr id="3584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9FAA594-03DE-4D5C-8947-B143434EE6B5}" type="slidenum">
              <a:rPr lang="en-US" altLang="zh-CN" sz="1400"/>
              <a:pPr>
                <a:spcBef>
                  <a:spcPct val="0"/>
                </a:spcBef>
                <a:buFontTx/>
                <a:buNone/>
              </a:pPr>
              <a:t>44</a:t>
            </a:fld>
            <a:endParaRPr lang="en-US" altLang="zh-CN" sz="1400"/>
          </a:p>
        </p:txBody>
      </p:sp>
      <p:sp>
        <p:nvSpPr>
          <p:cNvPr id="35844" name="Rectangle 2"/>
          <p:cNvSpPr>
            <a:spLocks noGrp="1" noChangeArrowheads="1"/>
          </p:cNvSpPr>
          <p:nvPr>
            <p:ph type="title"/>
          </p:nvPr>
        </p:nvSpPr>
        <p:spPr>
          <a:xfrm>
            <a:off x="685800" y="304800"/>
            <a:ext cx="7772400" cy="1143000"/>
          </a:xfrm>
        </p:spPr>
        <p:txBody>
          <a:bodyPr/>
          <a:lstStyle/>
          <a:p>
            <a:pPr eaLnBrk="1" hangingPunct="1"/>
            <a:r>
              <a:rPr lang="zh-CN" altLang="en-US" smtClean="0">
                <a:solidFill>
                  <a:srgbClr val="FFFF66"/>
                </a:solidFill>
              </a:rPr>
              <a:t>对称密码与非对称密码</a:t>
            </a:r>
          </a:p>
        </p:txBody>
      </p:sp>
      <p:sp>
        <p:nvSpPr>
          <p:cNvPr id="35845" name="Rectangle 3"/>
          <p:cNvSpPr>
            <a:spLocks noGrp="1" noChangeArrowheads="1"/>
          </p:cNvSpPr>
          <p:nvPr>
            <p:ph type="body" idx="1"/>
          </p:nvPr>
        </p:nvSpPr>
        <p:spPr>
          <a:xfrm>
            <a:off x="609600" y="1828800"/>
            <a:ext cx="7924800" cy="3276600"/>
          </a:xfrm>
        </p:spPr>
        <p:txBody>
          <a:bodyPr/>
          <a:lstStyle/>
          <a:p>
            <a:pPr eaLnBrk="1" hangingPunct="1"/>
            <a:r>
              <a:rPr lang="zh-CN" altLang="en-US" smtClean="0">
                <a:solidFill>
                  <a:srgbClr val="FFFF66"/>
                </a:solidFill>
              </a:rPr>
              <a:t>对称密码学：</a:t>
            </a:r>
          </a:p>
          <a:p>
            <a:pPr eaLnBrk="1" hangingPunct="1">
              <a:buFontTx/>
              <a:buNone/>
            </a:pPr>
            <a:r>
              <a:rPr lang="zh-CN" altLang="en-US" smtClean="0">
                <a:solidFill>
                  <a:srgbClr val="FFFF66"/>
                </a:solidFill>
              </a:rPr>
              <a:t>       </a:t>
            </a:r>
            <a:r>
              <a:rPr lang="zh-CN" altLang="en-US" smtClean="0">
                <a:solidFill>
                  <a:schemeClr val="hlink"/>
                </a:solidFill>
              </a:rPr>
              <a:t>加密密钥与解密密钥相同，</a:t>
            </a:r>
            <a:endParaRPr lang="zh-CN" altLang="en-US" baseline="-25000" smtClean="0">
              <a:solidFill>
                <a:schemeClr val="hlink"/>
              </a:solidFill>
            </a:endParaRPr>
          </a:p>
          <a:p>
            <a:pPr eaLnBrk="1" hangingPunct="1">
              <a:buFontTx/>
              <a:buNone/>
            </a:pPr>
            <a:endParaRPr lang="zh-CN" altLang="en-US" smtClean="0">
              <a:solidFill>
                <a:srgbClr val="FFFF66"/>
              </a:solidFill>
            </a:endParaRPr>
          </a:p>
          <a:p>
            <a:pPr eaLnBrk="1" hangingPunct="1"/>
            <a:r>
              <a:rPr lang="zh-CN" altLang="en-US" smtClean="0">
                <a:solidFill>
                  <a:srgbClr val="FFFF66"/>
                </a:solidFill>
              </a:rPr>
              <a:t>非对称密码学：</a:t>
            </a:r>
          </a:p>
          <a:p>
            <a:pPr eaLnBrk="1" hangingPunct="1">
              <a:buFontTx/>
              <a:buNone/>
            </a:pPr>
            <a:r>
              <a:rPr lang="zh-CN" altLang="en-US" smtClean="0">
                <a:solidFill>
                  <a:srgbClr val="FFFF66"/>
                </a:solidFill>
              </a:rPr>
              <a:t>        </a:t>
            </a:r>
            <a:r>
              <a:rPr lang="zh-CN" altLang="en-US" smtClean="0">
                <a:solidFill>
                  <a:schemeClr val="hlink"/>
                </a:solidFill>
              </a:rPr>
              <a:t>加密密钥与解密密钥不同，</a:t>
            </a:r>
          </a:p>
        </p:txBody>
      </p:sp>
      <p:graphicFrame>
        <p:nvGraphicFramePr>
          <p:cNvPr id="35846" name="Object 4"/>
          <p:cNvGraphicFramePr>
            <a:graphicFrameLocks noChangeAspect="1"/>
          </p:cNvGraphicFramePr>
          <p:nvPr/>
        </p:nvGraphicFramePr>
        <p:xfrm>
          <a:off x="6477000" y="4191000"/>
          <a:ext cx="1447800" cy="547688"/>
        </p:xfrm>
        <a:graphic>
          <a:graphicData uri="http://schemas.openxmlformats.org/presentationml/2006/ole">
            <mc:AlternateContent xmlns:mc="http://schemas.openxmlformats.org/markup-compatibility/2006">
              <mc:Choice xmlns:v="urn:schemas-microsoft-com:vml" Requires="v">
                <p:oleObj spid="_x0000_s35998" name="Equation" r:id="rId3" imgW="571252" imgH="215806" progId="Equation.3">
                  <p:embed/>
                </p:oleObj>
              </mc:Choice>
              <mc:Fallback>
                <p:oleObj name="Equation" r:id="rId3" imgW="571252" imgH="21580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191000"/>
                        <a:ext cx="1447800" cy="547688"/>
                      </a:xfrm>
                      <a:prstGeom prst="rect">
                        <a:avLst/>
                      </a:prstGeom>
                      <a:solidFill>
                        <a:srgbClr val="FFCC66"/>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5"/>
          <p:cNvGraphicFramePr>
            <a:graphicFrameLocks noChangeAspect="1"/>
          </p:cNvGraphicFramePr>
          <p:nvPr/>
        </p:nvGraphicFramePr>
        <p:xfrm>
          <a:off x="6477000" y="2438400"/>
          <a:ext cx="1447800" cy="547688"/>
        </p:xfrm>
        <a:graphic>
          <a:graphicData uri="http://schemas.openxmlformats.org/presentationml/2006/ole">
            <mc:AlternateContent xmlns:mc="http://schemas.openxmlformats.org/markup-compatibility/2006">
              <mc:Choice xmlns:v="urn:schemas-microsoft-com:vml" Requires="v">
                <p:oleObj spid="_x0000_s35999" name="Equation" r:id="rId5" imgW="571252" imgH="215806" progId="Equation.3">
                  <p:embed/>
                </p:oleObj>
              </mc:Choice>
              <mc:Fallback>
                <p:oleObj name="Equation" r:id="rId5" imgW="571252" imgH="21580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2438400"/>
                        <a:ext cx="1447800" cy="547688"/>
                      </a:xfrm>
                      <a:prstGeom prst="rect">
                        <a:avLst/>
                      </a:prstGeom>
                      <a:solidFill>
                        <a:srgbClr val="FFCC66"/>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EE42135-E811-4444-BB7E-B03E11244D65}" type="datetime1">
              <a:rPr lang="zh-CN" altLang="en-US" sz="1400" smtClean="0"/>
              <a:pPr>
                <a:spcBef>
                  <a:spcPct val="0"/>
                </a:spcBef>
                <a:buFontTx/>
                <a:buNone/>
              </a:pPr>
              <a:t>2017/9/24</a:t>
            </a:fld>
            <a:endParaRPr lang="en-US" altLang="zh-CN" sz="1400" smtClean="0"/>
          </a:p>
        </p:txBody>
      </p:sp>
      <p:sp>
        <p:nvSpPr>
          <p:cNvPr id="3686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792BFA8-1D49-4B75-AA94-1138E292DED2}" type="slidenum">
              <a:rPr lang="en-US" altLang="zh-CN" sz="1400"/>
              <a:pPr>
                <a:spcBef>
                  <a:spcPct val="0"/>
                </a:spcBef>
                <a:buFontTx/>
                <a:buNone/>
              </a:pPr>
              <a:t>45</a:t>
            </a:fld>
            <a:endParaRPr lang="en-US" altLang="zh-CN" sz="1400"/>
          </a:p>
        </p:txBody>
      </p:sp>
      <p:sp>
        <p:nvSpPr>
          <p:cNvPr id="36868" name="Rectangle 2"/>
          <p:cNvSpPr>
            <a:spLocks noGrp="1" noChangeArrowheads="1"/>
          </p:cNvSpPr>
          <p:nvPr>
            <p:ph type="title"/>
          </p:nvPr>
        </p:nvSpPr>
        <p:spPr>
          <a:xfrm>
            <a:off x="250825" y="333375"/>
            <a:ext cx="2819400" cy="990600"/>
          </a:xfrm>
        </p:spPr>
        <p:txBody>
          <a:bodyPr/>
          <a:lstStyle/>
          <a:p>
            <a:pPr algn="l" eaLnBrk="1" hangingPunct="1"/>
            <a:r>
              <a:rPr lang="zh-CN" altLang="en-US" sz="3600" smtClean="0">
                <a:solidFill>
                  <a:schemeClr val="hlink"/>
                </a:solidFill>
              </a:rPr>
              <a:t>流密码：</a:t>
            </a:r>
          </a:p>
        </p:txBody>
      </p:sp>
      <p:sp>
        <p:nvSpPr>
          <p:cNvPr id="36869" name="Text Box 4"/>
          <p:cNvSpPr txBox="1">
            <a:spLocks noChangeArrowheads="1"/>
          </p:cNvSpPr>
          <p:nvPr/>
        </p:nvSpPr>
        <p:spPr bwMode="auto">
          <a:xfrm>
            <a:off x="385763" y="15954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明文数据流</a:t>
            </a:r>
          </a:p>
        </p:txBody>
      </p:sp>
      <p:sp>
        <p:nvSpPr>
          <p:cNvPr id="36870" name="Line 5"/>
          <p:cNvSpPr>
            <a:spLocks noChangeShapeType="1"/>
          </p:cNvSpPr>
          <p:nvPr/>
        </p:nvSpPr>
        <p:spPr bwMode="auto">
          <a:xfrm>
            <a:off x="461963" y="2128838"/>
            <a:ext cx="2209800"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1" name="AutoShape 6"/>
          <p:cNvSpPr>
            <a:spLocks noChangeArrowheads="1"/>
          </p:cNvSpPr>
          <p:nvPr/>
        </p:nvSpPr>
        <p:spPr bwMode="auto">
          <a:xfrm>
            <a:off x="2671763" y="1824038"/>
            <a:ext cx="609600" cy="609600"/>
          </a:xfrm>
          <a:prstGeom prst="flowChartOr">
            <a:avLst/>
          </a:prstGeom>
          <a:solidFill>
            <a:schemeClr val="accent1"/>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36872" name="Line 7"/>
          <p:cNvSpPr>
            <a:spLocks noChangeShapeType="1"/>
          </p:cNvSpPr>
          <p:nvPr/>
        </p:nvSpPr>
        <p:spPr bwMode="auto">
          <a:xfrm flipV="1">
            <a:off x="2976563" y="2433638"/>
            <a:ext cx="0" cy="106680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3" name="Text Box 8"/>
          <p:cNvSpPr txBox="1">
            <a:spLocks noChangeArrowheads="1"/>
          </p:cNvSpPr>
          <p:nvPr/>
        </p:nvSpPr>
        <p:spPr bwMode="auto">
          <a:xfrm>
            <a:off x="1833563" y="3500438"/>
            <a:ext cx="1447800" cy="1196975"/>
          </a:xfrm>
          <a:prstGeom prst="rect">
            <a:avLst/>
          </a:prstGeom>
          <a:noFill/>
          <a:ln w="9525">
            <a:solidFill>
              <a:srgbClr val="FF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bg1"/>
                </a:solidFill>
              </a:rPr>
              <a:t>RC4/A5</a:t>
            </a:r>
            <a:r>
              <a:rPr lang="zh-CN" altLang="en-US" sz="2400">
                <a:solidFill>
                  <a:schemeClr val="bg1"/>
                </a:solidFill>
              </a:rPr>
              <a:t>算法产生的密码流</a:t>
            </a:r>
          </a:p>
        </p:txBody>
      </p:sp>
      <p:sp>
        <p:nvSpPr>
          <p:cNvPr id="36874" name="Text Box 9"/>
          <p:cNvSpPr txBox="1">
            <a:spLocks noChangeArrowheads="1"/>
          </p:cNvSpPr>
          <p:nvPr/>
        </p:nvSpPr>
        <p:spPr bwMode="auto">
          <a:xfrm>
            <a:off x="2366963" y="1290638"/>
            <a:ext cx="125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模</a:t>
            </a:r>
            <a:r>
              <a:rPr lang="en-US" altLang="zh-CN" sz="2400">
                <a:solidFill>
                  <a:schemeClr val="bg1"/>
                </a:solidFill>
              </a:rPr>
              <a:t>2</a:t>
            </a:r>
            <a:r>
              <a:rPr lang="zh-CN" altLang="en-US" sz="2400">
                <a:solidFill>
                  <a:schemeClr val="bg1"/>
                </a:solidFill>
              </a:rPr>
              <a:t>运算</a:t>
            </a:r>
          </a:p>
        </p:txBody>
      </p:sp>
      <p:sp>
        <p:nvSpPr>
          <p:cNvPr id="36875" name="Line 10"/>
          <p:cNvSpPr>
            <a:spLocks noChangeShapeType="1"/>
          </p:cNvSpPr>
          <p:nvPr/>
        </p:nvSpPr>
        <p:spPr bwMode="auto">
          <a:xfrm>
            <a:off x="3281363" y="2128838"/>
            <a:ext cx="1295400" cy="0"/>
          </a:xfrm>
          <a:prstGeom prst="line">
            <a:avLst/>
          </a:prstGeom>
          <a:noFill/>
          <a:ln w="9525">
            <a:solidFill>
              <a:srgbClr val="FFFF66"/>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6" name="AutoShape 11"/>
          <p:cNvSpPr>
            <a:spLocks noChangeArrowheads="1"/>
          </p:cNvSpPr>
          <p:nvPr/>
        </p:nvSpPr>
        <p:spPr bwMode="auto">
          <a:xfrm>
            <a:off x="4576763" y="1824038"/>
            <a:ext cx="609600" cy="609600"/>
          </a:xfrm>
          <a:prstGeom prst="flowChartOr">
            <a:avLst/>
          </a:prstGeom>
          <a:solidFill>
            <a:schemeClr val="accent1"/>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36877" name="Line 12"/>
          <p:cNvSpPr>
            <a:spLocks noChangeShapeType="1"/>
          </p:cNvSpPr>
          <p:nvPr/>
        </p:nvSpPr>
        <p:spPr bwMode="auto">
          <a:xfrm flipV="1">
            <a:off x="4881563" y="2433638"/>
            <a:ext cx="0" cy="106680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Text Box 13"/>
          <p:cNvSpPr txBox="1">
            <a:spLocks noChangeArrowheads="1"/>
          </p:cNvSpPr>
          <p:nvPr/>
        </p:nvSpPr>
        <p:spPr bwMode="auto">
          <a:xfrm>
            <a:off x="4271963" y="1290638"/>
            <a:ext cx="125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模</a:t>
            </a:r>
            <a:r>
              <a:rPr lang="en-US" altLang="zh-CN" sz="2400">
                <a:solidFill>
                  <a:schemeClr val="bg1"/>
                </a:solidFill>
              </a:rPr>
              <a:t>2</a:t>
            </a:r>
            <a:r>
              <a:rPr lang="zh-CN" altLang="en-US" sz="2400">
                <a:solidFill>
                  <a:schemeClr val="bg1"/>
                </a:solidFill>
              </a:rPr>
              <a:t>运算</a:t>
            </a:r>
          </a:p>
        </p:txBody>
      </p:sp>
      <p:sp>
        <p:nvSpPr>
          <p:cNvPr id="36879" name="Line 14"/>
          <p:cNvSpPr>
            <a:spLocks noChangeShapeType="1"/>
          </p:cNvSpPr>
          <p:nvPr/>
        </p:nvSpPr>
        <p:spPr bwMode="auto">
          <a:xfrm>
            <a:off x="5262563" y="2128838"/>
            <a:ext cx="1447800"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0" name="Text Box 15"/>
          <p:cNvSpPr txBox="1">
            <a:spLocks noChangeArrowheads="1"/>
          </p:cNvSpPr>
          <p:nvPr/>
        </p:nvSpPr>
        <p:spPr bwMode="auto">
          <a:xfrm>
            <a:off x="6557963" y="15954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明文数据流</a:t>
            </a:r>
          </a:p>
        </p:txBody>
      </p:sp>
      <p:sp>
        <p:nvSpPr>
          <p:cNvPr id="36881" name="Text Box 16"/>
          <p:cNvSpPr txBox="1">
            <a:spLocks noChangeArrowheads="1"/>
          </p:cNvSpPr>
          <p:nvPr/>
        </p:nvSpPr>
        <p:spPr bwMode="auto">
          <a:xfrm>
            <a:off x="4500563" y="3500438"/>
            <a:ext cx="1524000" cy="1196975"/>
          </a:xfrm>
          <a:prstGeom prst="rect">
            <a:avLst/>
          </a:prstGeom>
          <a:noFill/>
          <a:ln w="9525">
            <a:solidFill>
              <a:srgbClr val="FF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bg1"/>
                </a:solidFill>
              </a:rPr>
              <a:t>RC4/A5 </a:t>
            </a:r>
            <a:r>
              <a:rPr lang="zh-CN" altLang="en-US" sz="2400">
                <a:solidFill>
                  <a:schemeClr val="bg1"/>
                </a:solidFill>
              </a:rPr>
              <a:t>算法产生的密码流</a:t>
            </a:r>
          </a:p>
        </p:txBody>
      </p:sp>
      <p:sp>
        <p:nvSpPr>
          <p:cNvPr id="36882" name="Line 17"/>
          <p:cNvSpPr>
            <a:spLocks noChangeShapeType="1"/>
          </p:cNvSpPr>
          <p:nvPr/>
        </p:nvSpPr>
        <p:spPr bwMode="auto">
          <a:xfrm>
            <a:off x="3281363" y="4110038"/>
            <a:ext cx="1219200" cy="0"/>
          </a:xfrm>
          <a:prstGeom prst="line">
            <a:avLst/>
          </a:prstGeom>
          <a:noFill/>
          <a:ln w="9525">
            <a:solidFill>
              <a:srgbClr val="FFCC66"/>
            </a:solidFill>
            <a:prstDash val="lgDash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6883" name="Picture 20" descr="wlan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4941888"/>
            <a:ext cx="2051050"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4" name="Picture 21" descr="手机sim卡"/>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4868863"/>
            <a:ext cx="17399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5" name="Text Box 22"/>
          <p:cNvSpPr txBox="1">
            <a:spLocks noChangeArrowheads="1"/>
          </p:cNvSpPr>
          <p:nvPr/>
        </p:nvSpPr>
        <p:spPr bwMode="auto">
          <a:xfrm>
            <a:off x="755650" y="5516563"/>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手机</a:t>
            </a:r>
            <a:r>
              <a:rPr lang="en-US" altLang="zh-CN" sz="2400">
                <a:solidFill>
                  <a:schemeClr val="bg1"/>
                </a:solidFill>
              </a:rPr>
              <a:t>SIM</a:t>
            </a:r>
            <a:r>
              <a:rPr lang="zh-CN" altLang="en-US" sz="2400">
                <a:solidFill>
                  <a:schemeClr val="bg1"/>
                </a:solidFill>
              </a:rPr>
              <a:t>卡</a:t>
            </a:r>
          </a:p>
        </p:txBody>
      </p:sp>
      <p:sp>
        <p:nvSpPr>
          <p:cNvPr id="36886" name="Text Box 23"/>
          <p:cNvSpPr txBox="1">
            <a:spLocks noChangeArrowheads="1"/>
          </p:cNvSpPr>
          <p:nvPr/>
        </p:nvSpPr>
        <p:spPr bwMode="auto">
          <a:xfrm>
            <a:off x="4643438" y="551656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bg1"/>
                </a:solidFill>
              </a:rPr>
              <a:t>WLAN</a:t>
            </a:r>
            <a:r>
              <a:rPr lang="zh-CN" altLang="en-US" sz="2400">
                <a:solidFill>
                  <a:schemeClr val="bg1"/>
                </a:solidFill>
              </a:rPr>
              <a:t>卡</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21CD404-6AB6-4355-86AD-EA2370A28627}" type="datetime1">
              <a:rPr lang="zh-CN" altLang="en-US" sz="1400" smtClean="0"/>
              <a:pPr>
                <a:spcBef>
                  <a:spcPct val="0"/>
                </a:spcBef>
                <a:buFontTx/>
                <a:buNone/>
              </a:pPr>
              <a:t>2017/9/24</a:t>
            </a:fld>
            <a:endParaRPr lang="en-US" altLang="zh-CN" sz="1400" smtClean="0"/>
          </a:p>
        </p:txBody>
      </p:sp>
      <p:sp>
        <p:nvSpPr>
          <p:cNvPr id="3789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D41C27A-8596-4BF9-AE61-9D97E269684F}" type="slidenum">
              <a:rPr lang="en-US" altLang="zh-CN" sz="1400"/>
              <a:pPr>
                <a:spcBef>
                  <a:spcPct val="0"/>
                </a:spcBef>
                <a:buFontTx/>
                <a:buNone/>
              </a:pPr>
              <a:t>46</a:t>
            </a:fld>
            <a:endParaRPr lang="en-US" altLang="zh-CN" sz="1400"/>
          </a:p>
        </p:txBody>
      </p:sp>
      <p:sp>
        <p:nvSpPr>
          <p:cNvPr id="37892" name="Rectangle 2"/>
          <p:cNvSpPr>
            <a:spLocks noGrp="1" noChangeArrowheads="1"/>
          </p:cNvSpPr>
          <p:nvPr>
            <p:ph type="title"/>
          </p:nvPr>
        </p:nvSpPr>
        <p:spPr>
          <a:xfrm>
            <a:off x="0" y="0"/>
            <a:ext cx="3598863" cy="1143000"/>
          </a:xfrm>
        </p:spPr>
        <p:txBody>
          <a:bodyPr/>
          <a:lstStyle/>
          <a:p>
            <a:pPr algn="l" eaLnBrk="1" hangingPunct="1"/>
            <a:r>
              <a:rPr lang="zh-CN" altLang="en-US" smtClean="0">
                <a:solidFill>
                  <a:schemeClr val="hlink"/>
                </a:solidFill>
              </a:rPr>
              <a:t>分组密码：</a:t>
            </a:r>
            <a:endParaRPr lang="zh-CN" altLang="en-US" smtClean="0">
              <a:solidFill>
                <a:srgbClr val="FFFF66"/>
              </a:solidFill>
            </a:endParaRPr>
          </a:p>
        </p:txBody>
      </p:sp>
      <p:sp>
        <p:nvSpPr>
          <p:cNvPr id="37893" name="Text Box 4"/>
          <p:cNvSpPr txBox="1">
            <a:spLocks noChangeArrowheads="1"/>
          </p:cNvSpPr>
          <p:nvPr/>
        </p:nvSpPr>
        <p:spPr bwMode="auto">
          <a:xfrm>
            <a:off x="354013" y="2849563"/>
            <a:ext cx="1403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hlink"/>
                </a:solidFill>
              </a:rPr>
              <a:t>数据分组</a:t>
            </a:r>
          </a:p>
          <a:p>
            <a:pPr algn="ctr" eaLnBrk="1" hangingPunct="1">
              <a:spcBef>
                <a:spcPct val="0"/>
              </a:spcBef>
              <a:buFontTx/>
              <a:buNone/>
            </a:pPr>
            <a:r>
              <a:rPr lang="en-US" altLang="zh-CN" sz="2400">
                <a:solidFill>
                  <a:schemeClr val="hlink"/>
                </a:solidFill>
              </a:rPr>
              <a:t>64bits</a:t>
            </a:r>
          </a:p>
        </p:txBody>
      </p:sp>
      <p:sp>
        <p:nvSpPr>
          <p:cNvPr id="37894" name="Text Box 5"/>
          <p:cNvSpPr txBox="1">
            <a:spLocks noChangeArrowheads="1"/>
          </p:cNvSpPr>
          <p:nvPr/>
        </p:nvSpPr>
        <p:spPr bwMode="auto">
          <a:xfrm>
            <a:off x="2417763" y="2781300"/>
            <a:ext cx="854075" cy="1196975"/>
          </a:xfrm>
          <a:prstGeom prst="rect">
            <a:avLst/>
          </a:prstGeom>
          <a:solidFill>
            <a:srgbClr val="660066"/>
          </a:solidFill>
          <a:ln w="9525">
            <a:solidFill>
              <a:srgbClr val="FF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hlink"/>
                </a:solidFill>
              </a:rPr>
              <a:t>DES</a:t>
            </a:r>
            <a:r>
              <a:rPr lang="zh-CN" altLang="en-US" sz="2400">
                <a:solidFill>
                  <a:schemeClr val="hlink"/>
                </a:solidFill>
              </a:rPr>
              <a:t>加密算法</a:t>
            </a:r>
          </a:p>
        </p:txBody>
      </p:sp>
      <p:sp>
        <p:nvSpPr>
          <p:cNvPr id="37895" name="Line 6"/>
          <p:cNvSpPr>
            <a:spLocks noChangeShapeType="1"/>
          </p:cNvSpPr>
          <p:nvPr/>
        </p:nvSpPr>
        <p:spPr bwMode="auto">
          <a:xfrm>
            <a:off x="1808163" y="3390900"/>
            <a:ext cx="609600" cy="0"/>
          </a:xfrm>
          <a:prstGeom prst="line">
            <a:avLst/>
          </a:prstGeom>
          <a:noFill/>
          <a:ln w="9525">
            <a:solidFill>
              <a:srgbClr val="FFCC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6" name="Line 7"/>
          <p:cNvSpPr>
            <a:spLocks noChangeShapeType="1"/>
          </p:cNvSpPr>
          <p:nvPr/>
        </p:nvSpPr>
        <p:spPr bwMode="auto">
          <a:xfrm>
            <a:off x="2722563" y="2095500"/>
            <a:ext cx="0" cy="685800"/>
          </a:xfrm>
          <a:prstGeom prst="line">
            <a:avLst/>
          </a:prstGeom>
          <a:noFill/>
          <a:ln w="9525">
            <a:solidFill>
              <a:srgbClr val="FFCC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7" name="Text Box 8"/>
          <p:cNvSpPr txBox="1">
            <a:spLocks noChangeArrowheads="1"/>
          </p:cNvSpPr>
          <p:nvPr/>
        </p:nvSpPr>
        <p:spPr bwMode="auto">
          <a:xfrm>
            <a:off x="2341563" y="16383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hlink"/>
                </a:solidFill>
              </a:rPr>
              <a:t>密钥</a:t>
            </a:r>
          </a:p>
        </p:txBody>
      </p:sp>
      <p:sp>
        <p:nvSpPr>
          <p:cNvPr id="37898" name="Line 9"/>
          <p:cNvSpPr>
            <a:spLocks noChangeShapeType="1"/>
          </p:cNvSpPr>
          <p:nvPr/>
        </p:nvSpPr>
        <p:spPr bwMode="auto">
          <a:xfrm>
            <a:off x="3255963" y="3390900"/>
            <a:ext cx="1676400" cy="0"/>
          </a:xfrm>
          <a:prstGeom prst="line">
            <a:avLst/>
          </a:prstGeom>
          <a:noFill/>
          <a:ln w="9525">
            <a:solidFill>
              <a:schemeClr val="bg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9" name="Text Box 10"/>
          <p:cNvSpPr txBox="1">
            <a:spLocks noChangeArrowheads="1"/>
          </p:cNvSpPr>
          <p:nvPr/>
        </p:nvSpPr>
        <p:spPr bwMode="auto">
          <a:xfrm>
            <a:off x="3713163" y="2933700"/>
            <a:ext cx="928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hlink"/>
                </a:solidFill>
              </a:rPr>
              <a:t>64bits</a:t>
            </a:r>
          </a:p>
        </p:txBody>
      </p:sp>
      <p:sp>
        <p:nvSpPr>
          <p:cNvPr id="37900" name="Text Box 11"/>
          <p:cNvSpPr txBox="1">
            <a:spLocks noChangeArrowheads="1"/>
          </p:cNvSpPr>
          <p:nvPr/>
        </p:nvSpPr>
        <p:spPr bwMode="auto">
          <a:xfrm>
            <a:off x="4932363" y="2781300"/>
            <a:ext cx="854075" cy="1196975"/>
          </a:xfrm>
          <a:prstGeom prst="rect">
            <a:avLst/>
          </a:prstGeom>
          <a:solidFill>
            <a:srgbClr val="660066"/>
          </a:solidFill>
          <a:ln w="9525">
            <a:solidFill>
              <a:srgbClr val="FF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chemeClr val="hlink"/>
                </a:solidFill>
              </a:rPr>
              <a:t>DES</a:t>
            </a:r>
            <a:r>
              <a:rPr lang="zh-CN" altLang="en-US" sz="2400">
                <a:solidFill>
                  <a:schemeClr val="hlink"/>
                </a:solidFill>
              </a:rPr>
              <a:t>解密算法</a:t>
            </a:r>
          </a:p>
        </p:txBody>
      </p:sp>
      <p:sp>
        <p:nvSpPr>
          <p:cNvPr id="37901" name="Line 12"/>
          <p:cNvSpPr>
            <a:spLocks noChangeShapeType="1"/>
          </p:cNvSpPr>
          <p:nvPr/>
        </p:nvSpPr>
        <p:spPr bwMode="auto">
          <a:xfrm>
            <a:off x="5770563" y="3390900"/>
            <a:ext cx="762000"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2" name="Text Box 13"/>
          <p:cNvSpPr txBox="1">
            <a:spLocks noChangeArrowheads="1"/>
          </p:cNvSpPr>
          <p:nvPr/>
        </p:nvSpPr>
        <p:spPr bwMode="auto">
          <a:xfrm>
            <a:off x="6584950" y="3065463"/>
            <a:ext cx="1403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hlink"/>
                </a:solidFill>
              </a:rPr>
              <a:t>数据分组</a:t>
            </a:r>
          </a:p>
          <a:p>
            <a:pPr algn="ctr" eaLnBrk="1" hangingPunct="1">
              <a:spcBef>
                <a:spcPct val="0"/>
              </a:spcBef>
              <a:buFontTx/>
              <a:buNone/>
            </a:pPr>
            <a:r>
              <a:rPr lang="en-US" altLang="zh-CN" sz="2400">
                <a:solidFill>
                  <a:schemeClr val="hlink"/>
                </a:solidFill>
              </a:rPr>
              <a:t>64bits</a:t>
            </a:r>
          </a:p>
        </p:txBody>
      </p:sp>
      <p:sp>
        <p:nvSpPr>
          <p:cNvPr id="37903" name="Line 14"/>
          <p:cNvSpPr>
            <a:spLocks noChangeShapeType="1"/>
          </p:cNvSpPr>
          <p:nvPr/>
        </p:nvSpPr>
        <p:spPr bwMode="auto">
          <a:xfrm>
            <a:off x="5237163" y="2095500"/>
            <a:ext cx="0" cy="68580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4" name="Text Box 15"/>
          <p:cNvSpPr txBox="1">
            <a:spLocks noChangeArrowheads="1"/>
          </p:cNvSpPr>
          <p:nvPr/>
        </p:nvSpPr>
        <p:spPr bwMode="auto">
          <a:xfrm>
            <a:off x="4856163" y="16383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hlink"/>
                </a:solidFill>
              </a:rPr>
              <a:t>密钥</a:t>
            </a:r>
          </a:p>
        </p:txBody>
      </p:sp>
      <p:pic>
        <p:nvPicPr>
          <p:cNvPr id="37905" name="Picture 16" descr="公交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4724400"/>
            <a:ext cx="2843212"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6" name="Text Box 18"/>
          <p:cNvSpPr txBox="1">
            <a:spLocks noChangeArrowheads="1"/>
          </p:cNvSpPr>
          <p:nvPr/>
        </p:nvSpPr>
        <p:spPr bwMode="auto">
          <a:xfrm>
            <a:off x="3713163" y="35433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密文</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3BF4A53-DBBF-4BE5-9AEB-12365CC50D8E}" type="datetime1">
              <a:rPr lang="zh-CN" altLang="en-US" sz="1400" smtClean="0"/>
              <a:pPr>
                <a:spcBef>
                  <a:spcPct val="0"/>
                </a:spcBef>
                <a:buFontTx/>
                <a:buNone/>
              </a:pPr>
              <a:t>2017/9/24</a:t>
            </a:fld>
            <a:endParaRPr lang="en-US" altLang="zh-CN" sz="1400" smtClean="0"/>
          </a:p>
        </p:txBody>
      </p:sp>
      <p:sp>
        <p:nvSpPr>
          <p:cNvPr id="3891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C0D7C79-7525-490B-A6B1-04811385A0AD}" type="slidenum">
              <a:rPr lang="en-US" altLang="zh-CN" sz="1400"/>
              <a:pPr>
                <a:spcBef>
                  <a:spcPct val="0"/>
                </a:spcBef>
                <a:buFontTx/>
                <a:buNone/>
              </a:pPr>
              <a:t>47</a:t>
            </a:fld>
            <a:endParaRPr lang="en-US" altLang="zh-CN" sz="1400"/>
          </a:p>
        </p:txBody>
      </p:sp>
      <p:sp>
        <p:nvSpPr>
          <p:cNvPr id="38916" name="Rectangle 2"/>
          <p:cNvSpPr>
            <a:spLocks noGrp="1" noChangeArrowheads="1"/>
          </p:cNvSpPr>
          <p:nvPr>
            <p:ph type="title"/>
          </p:nvPr>
        </p:nvSpPr>
        <p:spPr>
          <a:xfrm>
            <a:off x="0" y="228600"/>
            <a:ext cx="5638800" cy="1066800"/>
          </a:xfrm>
        </p:spPr>
        <p:txBody>
          <a:bodyPr/>
          <a:lstStyle/>
          <a:p>
            <a:pPr algn="l" eaLnBrk="1" hangingPunct="1"/>
            <a:r>
              <a:rPr lang="zh-CN" altLang="en-US" smtClean="0">
                <a:solidFill>
                  <a:srgbClr val="FFFF66"/>
                </a:solidFill>
              </a:rPr>
              <a:t>公钥密码</a:t>
            </a:r>
            <a:r>
              <a:rPr lang="en-US" altLang="zh-CN" smtClean="0">
                <a:solidFill>
                  <a:srgbClr val="FFFF66"/>
                </a:solidFill>
              </a:rPr>
              <a:t>—</a:t>
            </a:r>
            <a:r>
              <a:rPr lang="en-US" altLang="zh-CN" smtClean="0">
                <a:solidFill>
                  <a:schemeClr val="hlink"/>
                </a:solidFill>
              </a:rPr>
              <a:t>RSA</a:t>
            </a:r>
            <a:r>
              <a:rPr lang="zh-CN" altLang="en-US" smtClean="0">
                <a:solidFill>
                  <a:schemeClr val="hlink"/>
                </a:solidFill>
              </a:rPr>
              <a:t>算法</a:t>
            </a:r>
          </a:p>
        </p:txBody>
      </p:sp>
      <p:sp>
        <p:nvSpPr>
          <p:cNvPr id="38917" name="Rectangle 3"/>
          <p:cNvSpPr>
            <a:spLocks noGrp="1" noChangeArrowheads="1"/>
          </p:cNvSpPr>
          <p:nvPr>
            <p:ph type="body" idx="1"/>
          </p:nvPr>
        </p:nvSpPr>
        <p:spPr>
          <a:xfrm>
            <a:off x="395288" y="1557338"/>
            <a:ext cx="8748712" cy="1441450"/>
          </a:xfrm>
          <a:extLst>
            <a:ext uri="{91240B29-F687-4F45-9708-019B960494DF}">
              <a14:hiddenLine xmlns:a14="http://schemas.microsoft.com/office/drawing/2010/main" w="9525">
                <a:solidFill>
                  <a:srgbClr val="FFFF66"/>
                </a:solidFill>
                <a:miter lim="800000"/>
                <a:headEnd/>
                <a:tailEnd/>
              </a14:hiddenLine>
            </a:ext>
          </a:extLst>
        </p:spPr>
        <p:txBody>
          <a:bodyPr/>
          <a:lstStyle/>
          <a:p>
            <a:pPr eaLnBrk="1" hangingPunct="1">
              <a:lnSpc>
                <a:spcPct val="90000"/>
              </a:lnSpc>
            </a:pPr>
            <a:r>
              <a:rPr lang="en-US" altLang="zh-CN" sz="2400" smtClean="0">
                <a:solidFill>
                  <a:srgbClr val="FFFF66"/>
                </a:solidFill>
              </a:rPr>
              <a:t>1976</a:t>
            </a:r>
            <a:r>
              <a:rPr lang="zh-CN" altLang="en-US" sz="2400" smtClean="0">
                <a:solidFill>
                  <a:srgbClr val="FFFF66"/>
                </a:solidFill>
              </a:rPr>
              <a:t>年由</a:t>
            </a:r>
            <a:r>
              <a:rPr lang="en-US" altLang="zh-CN" sz="2400" smtClean="0">
                <a:solidFill>
                  <a:srgbClr val="FFFF66"/>
                </a:solidFill>
              </a:rPr>
              <a:t>W.Diffe</a:t>
            </a:r>
            <a:r>
              <a:rPr lang="zh-CN" altLang="en-US" sz="2400" smtClean="0">
                <a:solidFill>
                  <a:srgbClr val="FFFF66"/>
                </a:solidFill>
              </a:rPr>
              <a:t>和</a:t>
            </a:r>
            <a:r>
              <a:rPr lang="en-US" altLang="zh-CN" sz="2400" smtClean="0">
                <a:solidFill>
                  <a:srgbClr val="FFFF66"/>
                </a:solidFill>
              </a:rPr>
              <a:t>Hellman</a:t>
            </a:r>
            <a:r>
              <a:rPr lang="zh-CN" altLang="en-US" sz="2400" smtClean="0">
                <a:solidFill>
                  <a:srgbClr val="FFFF66"/>
                </a:solidFill>
              </a:rPr>
              <a:t>提出非对称密码的概念。</a:t>
            </a:r>
          </a:p>
          <a:p>
            <a:pPr eaLnBrk="1" hangingPunct="1">
              <a:lnSpc>
                <a:spcPct val="90000"/>
              </a:lnSpc>
            </a:pPr>
            <a:r>
              <a:rPr lang="en-US" altLang="zh-CN" sz="2400" smtClean="0">
                <a:solidFill>
                  <a:srgbClr val="FFFF66"/>
                </a:solidFill>
              </a:rPr>
              <a:t>RSA</a:t>
            </a:r>
            <a:r>
              <a:rPr lang="zh-CN" altLang="en-US" sz="2400" smtClean="0">
                <a:solidFill>
                  <a:srgbClr val="FFFF66"/>
                </a:solidFill>
              </a:rPr>
              <a:t>算法（由</a:t>
            </a:r>
            <a:r>
              <a:rPr lang="en-US" altLang="zh-CN" sz="2400" smtClean="0">
                <a:solidFill>
                  <a:srgbClr val="FFFF66"/>
                </a:solidFill>
              </a:rPr>
              <a:t>MIT</a:t>
            </a:r>
            <a:r>
              <a:rPr lang="zh-CN" altLang="en-US" sz="2400" smtClean="0">
                <a:solidFill>
                  <a:srgbClr val="FFFF66"/>
                </a:solidFill>
              </a:rPr>
              <a:t>的</a:t>
            </a:r>
            <a:r>
              <a:rPr lang="en-US" altLang="zh-CN" sz="2400" smtClean="0">
                <a:solidFill>
                  <a:srgbClr val="FFFF66"/>
                </a:solidFill>
              </a:rPr>
              <a:t>Rivest</a:t>
            </a:r>
            <a:r>
              <a:rPr lang="zh-CN" altLang="en-US" sz="2400" smtClean="0">
                <a:solidFill>
                  <a:srgbClr val="FFFF66"/>
                </a:solidFill>
              </a:rPr>
              <a:t>、</a:t>
            </a:r>
            <a:r>
              <a:rPr lang="en-US" altLang="zh-CN" sz="2400" smtClean="0">
                <a:solidFill>
                  <a:srgbClr val="FFFF66"/>
                </a:solidFill>
              </a:rPr>
              <a:t>Shamir</a:t>
            </a:r>
            <a:r>
              <a:rPr lang="zh-CN" altLang="en-US" sz="2400" smtClean="0">
                <a:solidFill>
                  <a:srgbClr val="FFFF66"/>
                </a:solidFill>
              </a:rPr>
              <a:t>、</a:t>
            </a:r>
            <a:r>
              <a:rPr lang="en-US" altLang="zh-CN" sz="2400" smtClean="0">
                <a:solidFill>
                  <a:srgbClr val="FFFF66"/>
                </a:solidFill>
              </a:rPr>
              <a:t>Adleman</a:t>
            </a:r>
            <a:r>
              <a:rPr lang="zh-CN" altLang="en-US" sz="2400" smtClean="0">
                <a:solidFill>
                  <a:srgbClr val="FFFF66"/>
                </a:solidFill>
              </a:rPr>
              <a:t>三人提出。）</a:t>
            </a:r>
          </a:p>
          <a:p>
            <a:pPr eaLnBrk="1" hangingPunct="1">
              <a:lnSpc>
                <a:spcPct val="90000"/>
              </a:lnSpc>
            </a:pPr>
            <a:r>
              <a:rPr lang="zh-CN" altLang="en-US" sz="2400" smtClean="0">
                <a:solidFill>
                  <a:srgbClr val="FFFF66"/>
                </a:solidFill>
              </a:rPr>
              <a:t>加密和解密密钥不同，但成一对。私钥保密、公钥公开。</a:t>
            </a:r>
          </a:p>
        </p:txBody>
      </p:sp>
      <p:pic>
        <p:nvPicPr>
          <p:cNvPr id="38918" name="Picture 7" descr="身份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213100"/>
            <a:ext cx="3241675"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9" descr="文件"/>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3213100"/>
            <a:ext cx="338455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Text Box 10"/>
          <p:cNvSpPr txBox="1">
            <a:spLocks noChangeArrowheads="1"/>
          </p:cNvSpPr>
          <p:nvPr/>
        </p:nvSpPr>
        <p:spPr bwMode="auto">
          <a:xfrm>
            <a:off x="611188" y="5734050"/>
            <a:ext cx="7804150" cy="4572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FFCC"/>
                </a:solidFill>
              </a:rPr>
              <a:t>主要应用：密钥分发、数字签名、身份认证、信息完整性</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2B9D4BE-2379-4AF8-A451-FACEEBDEF6CA}" type="datetime1">
              <a:rPr lang="zh-CN" altLang="en-US" sz="1400" smtClean="0"/>
              <a:pPr>
                <a:spcBef>
                  <a:spcPct val="0"/>
                </a:spcBef>
                <a:buFontTx/>
                <a:buNone/>
              </a:pPr>
              <a:t>2017/9/24</a:t>
            </a:fld>
            <a:endParaRPr lang="en-US" altLang="zh-CN" sz="1400" smtClean="0"/>
          </a:p>
        </p:txBody>
      </p:sp>
      <p:sp>
        <p:nvSpPr>
          <p:cNvPr id="3993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E854B70-F3A7-4E55-BC3C-409844E73219}" type="slidenum">
              <a:rPr lang="en-US" altLang="zh-CN" sz="1400"/>
              <a:pPr>
                <a:spcBef>
                  <a:spcPct val="0"/>
                </a:spcBef>
                <a:buFontTx/>
                <a:buNone/>
              </a:pPr>
              <a:t>48</a:t>
            </a:fld>
            <a:endParaRPr lang="en-US" altLang="zh-CN" sz="1400"/>
          </a:p>
        </p:txBody>
      </p:sp>
      <p:sp>
        <p:nvSpPr>
          <p:cNvPr id="39940" name="Rectangle 1026"/>
          <p:cNvSpPr>
            <a:spLocks noGrp="1" noChangeArrowheads="1"/>
          </p:cNvSpPr>
          <p:nvPr>
            <p:ph type="title"/>
          </p:nvPr>
        </p:nvSpPr>
        <p:spPr>
          <a:xfrm>
            <a:off x="1258888" y="549275"/>
            <a:ext cx="3454400" cy="1143000"/>
          </a:xfrm>
        </p:spPr>
        <p:txBody>
          <a:bodyPr/>
          <a:lstStyle/>
          <a:p>
            <a:pPr eaLnBrk="1" hangingPunct="1"/>
            <a:r>
              <a:rPr lang="zh-CN" altLang="en-US" smtClean="0">
                <a:solidFill>
                  <a:srgbClr val="FFFF00"/>
                </a:solidFill>
              </a:rPr>
              <a:t>量子通信</a:t>
            </a:r>
          </a:p>
        </p:txBody>
      </p:sp>
      <p:sp>
        <p:nvSpPr>
          <p:cNvPr id="39941" name="Rectangle 1027"/>
          <p:cNvSpPr>
            <a:spLocks noGrp="1" noChangeArrowheads="1"/>
          </p:cNvSpPr>
          <p:nvPr>
            <p:ph type="body" idx="1"/>
          </p:nvPr>
        </p:nvSpPr>
        <p:spPr>
          <a:xfrm>
            <a:off x="755650" y="2133600"/>
            <a:ext cx="5038725" cy="3959225"/>
          </a:xfrm>
        </p:spPr>
        <p:txBody>
          <a:bodyPr/>
          <a:lstStyle/>
          <a:p>
            <a:pPr algn="just" eaLnBrk="1" hangingPunct="1"/>
            <a:r>
              <a:rPr lang="zh-CN" altLang="en-US" sz="2800" smtClean="0">
                <a:solidFill>
                  <a:srgbClr val="FFFFCC"/>
                </a:solidFill>
              </a:rPr>
              <a:t>量子是光子、电子等微观粒子</a:t>
            </a:r>
            <a:r>
              <a:rPr lang="en-US" altLang="zh-CN" sz="2800" smtClean="0">
                <a:solidFill>
                  <a:srgbClr val="FFFFCC"/>
                </a:solidFill>
              </a:rPr>
              <a:t>;</a:t>
            </a:r>
          </a:p>
          <a:p>
            <a:pPr algn="just" eaLnBrk="1" hangingPunct="1"/>
            <a:r>
              <a:rPr lang="zh-CN" altLang="en-US" sz="2800" smtClean="0">
                <a:solidFill>
                  <a:srgbClr val="FFFFCC"/>
                </a:solidFill>
              </a:rPr>
              <a:t>量子态无法克隆，其信道不可能被窃听；</a:t>
            </a:r>
          </a:p>
          <a:p>
            <a:pPr algn="just" eaLnBrk="1" hangingPunct="1"/>
            <a:r>
              <a:rPr lang="zh-CN" altLang="en-US" sz="2800" smtClean="0">
                <a:solidFill>
                  <a:srgbClr val="FFFFCC"/>
                </a:solidFill>
              </a:rPr>
              <a:t>量子信道主要用于密钥的传送</a:t>
            </a:r>
            <a:r>
              <a:rPr lang="en-US" altLang="zh-CN" sz="2800" smtClean="0">
                <a:solidFill>
                  <a:srgbClr val="FFFFCC"/>
                </a:solidFill>
              </a:rPr>
              <a:t>;</a:t>
            </a:r>
          </a:p>
          <a:p>
            <a:pPr algn="just" eaLnBrk="1" hangingPunct="1"/>
            <a:r>
              <a:rPr lang="zh-CN" altLang="en-US" sz="2800" smtClean="0">
                <a:solidFill>
                  <a:srgbClr val="FFFFCC"/>
                </a:solidFill>
              </a:rPr>
              <a:t>合法接收方必须知道发送方量子的偏振态（调制信息）。</a:t>
            </a:r>
          </a:p>
        </p:txBody>
      </p:sp>
      <p:pic>
        <p:nvPicPr>
          <p:cNvPr id="39942" name="Picture 1031" descr="太空量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350" y="1125538"/>
            <a:ext cx="2087563"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032" descr="光量子电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350" y="3862388"/>
            <a:ext cx="22320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Text Box 1034"/>
          <p:cNvSpPr txBox="1">
            <a:spLocks noChangeArrowheads="1"/>
          </p:cNvSpPr>
          <p:nvPr/>
        </p:nvSpPr>
        <p:spPr bwMode="auto">
          <a:xfrm>
            <a:off x="6521450" y="278130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99"/>
                </a:solidFill>
              </a:rPr>
              <a:t>太空量子通信设施</a:t>
            </a:r>
          </a:p>
        </p:txBody>
      </p:sp>
      <p:sp>
        <p:nvSpPr>
          <p:cNvPr id="39945" name="Text Box 1035"/>
          <p:cNvSpPr txBox="1">
            <a:spLocks noChangeArrowheads="1"/>
          </p:cNvSpPr>
          <p:nvPr/>
        </p:nvSpPr>
        <p:spPr bwMode="auto">
          <a:xfrm>
            <a:off x="7169150" y="53736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99"/>
                </a:solidFill>
              </a:rPr>
              <a:t>量子电话</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20D9BDF-3705-4983-895D-AA73A71CAAB1}" type="datetime1">
              <a:rPr lang="zh-CN" altLang="en-US" sz="1400" smtClean="0"/>
              <a:pPr>
                <a:spcBef>
                  <a:spcPct val="0"/>
                </a:spcBef>
                <a:buFontTx/>
                <a:buNone/>
              </a:pPr>
              <a:t>2017/9/24</a:t>
            </a:fld>
            <a:endParaRPr lang="en-US" altLang="zh-CN" sz="1400" smtClean="0"/>
          </a:p>
        </p:txBody>
      </p:sp>
      <p:sp>
        <p:nvSpPr>
          <p:cNvPr id="4096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142EF67-918D-4612-97C3-784BAED05215}" type="slidenum">
              <a:rPr lang="en-US" altLang="zh-CN" sz="1400"/>
              <a:pPr>
                <a:spcBef>
                  <a:spcPct val="0"/>
                </a:spcBef>
                <a:buFontTx/>
                <a:buNone/>
              </a:pPr>
              <a:t>49</a:t>
            </a:fld>
            <a:endParaRPr lang="en-US" altLang="zh-CN" sz="1400"/>
          </a:p>
        </p:txBody>
      </p:sp>
      <p:sp>
        <p:nvSpPr>
          <p:cNvPr id="40964" name="Rectangle 2"/>
          <p:cNvSpPr>
            <a:spLocks noGrp="1" noChangeArrowheads="1"/>
          </p:cNvSpPr>
          <p:nvPr>
            <p:ph type="title"/>
          </p:nvPr>
        </p:nvSpPr>
        <p:spPr/>
        <p:txBody>
          <a:bodyPr/>
          <a:lstStyle/>
          <a:p>
            <a:pPr eaLnBrk="1" hangingPunct="1"/>
            <a:r>
              <a:rPr lang="zh-CN" altLang="en-US" sz="4000" smtClean="0">
                <a:solidFill>
                  <a:srgbClr val="FFFF00"/>
                </a:solidFill>
              </a:rPr>
              <a:t>基于</a:t>
            </a:r>
            <a:r>
              <a:rPr lang="zh-CN" altLang="en-US" sz="4000" smtClean="0">
                <a:solidFill>
                  <a:srgbClr val="FF9900"/>
                </a:solidFill>
              </a:rPr>
              <a:t>接收方发送干扰</a:t>
            </a:r>
            <a:r>
              <a:rPr lang="zh-CN" altLang="en-US" sz="4000" smtClean="0">
                <a:solidFill>
                  <a:srgbClr val="FFFF00"/>
                </a:solidFill>
              </a:rPr>
              <a:t>的</a:t>
            </a:r>
            <a:br>
              <a:rPr lang="zh-CN" altLang="en-US" sz="4000" smtClean="0">
                <a:solidFill>
                  <a:srgbClr val="FFFF00"/>
                </a:solidFill>
              </a:rPr>
            </a:br>
            <a:r>
              <a:rPr lang="zh-CN" altLang="en-US" sz="4000" smtClean="0">
                <a:solidFill>
                  <a:srgbClr val="FFFF00"/>
                </a:solidFill>
              </a:rPr>
              <a:t>安全通信模型</a:t>
            </a:r>
          </a:p>
        </p:txBody>
      </p:sp>
      <p:sp>
        <p:nvSpPr>
          <p:cNvPr id="40965" name="Text Box 4"/>
          <p:cNvSpPr txBox="1">
            <a:spLocks noChangeArrowheads="1"/>
          </p:cNvSpPr>
          <p:nvPr/>
        </p:nvSpPr>
        <p:spPr bwMode="auto">
          <a:xfrm>
            <a:off x="900113" y="2276475"/>
            <a:ext cx="1108075" cy="4667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发送方</a:t>
            </a:r>
          </a:p>
        </p:txBody>
      </p:sp>
      <p:sp>
        <p:nvSpPr>
          <p:cNvPr id="40966" name="Line 5"/>
          <p:cNvSpPr>
            <a:spLocks noChangeShapeType="1"/>
          </p:cNvSpPr>
          <p:nvPr/>
        </p:nvSpPr>
        <p:spPr bwMode="auto">
          <a:xfrm>
            <a:off x="2052638" y="2563813"/>
            <a:ext cx="4464050" cy="0"/>
          </a:xfrm>
          <a:prstGeom prst="line">
            <a:avLst/>
          </a:prstGeom>
          <a:noFill/>
          <a:ln w="9525">
            <a:solidFill>
              <a:srgbClr val="66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67" name="Text Box 6"/>
          <p:cNvSpPr txBox="1">
            <a:spLocks noChangeArrowheads="1"/>
          </p:cNvSpPr>
          <p:nvPr/>
        </p:nvSpPr>
        <p:spPr bwMode="auto">
          <a:xfrm>
            <a:off x="2176463" y="2152650"/>
            <a:ext cx="121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3300"/>
                </a:solidFill>
              </a:rPr>
              <a:t>明文</a:t>
            </a:r>
            <a:r>
              <a:rPr lang="en-US" altLang="zh-CN" sz="2400" i="1">
                <a:solidFill>
                  <a:schemeClr val="bg1"/>
                </a:solidFill>
              </a:rPr>
              <a:t>x</a:t>
            </a:r>
            <a:r>
              <a:rPr lang="en-US" altLang="zh-CN" sz="2400">
                <a:solidFill>
                  <a:schemeClr val="bg1"/>
                </a:solidFill>
              </a:rPr>
              <a:t>(</a:t>
            </a:r>
            <a:r>
              <a:rPr lang="en-US" altLang="zh-CN" sz="2400" i="1">
                <a:solidFill>
                  <a:schemeClr val="bg1"/>
                </a:solidFill>
              </a:rPr>
              <a:t>t</a:t>
            </a:r>
            <a:r>
              <a:rPr lang="en-US" altLang="zh-CN" sz="2400">
                <a:solidFill>
                  <a:schemeClr val="bg1"/>
                </a:solidFill>
              </a:rPr>
              <a:t>)</a:t>
            </a:r>
          </a:p>
        </p:txBody>
      </p:sp>
      <p:sp>
        <p:nvSpPr>
          <p:cNvPr id="40968" name="Text Box 7"/>
          <p:cNvSpPr txBox="1">
            <a:spLocks noChangeArrowheads="1"/>
          </p:cNvSpPr>
          <p:nvPr/>
        </p:nvSpPr>
        <p:spPr bwMode="auto">
          <a:xfrm>
            <a:off x="6516688" y="2347913"/>
            <a:ext cx="1108075" cy="4667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接收方</a:t>
            </a:r>
          </a:p>
        </p:txBody>
      </p:sp>
      <p:sp>
        <p:nvSpPr>
          <p:cNvPr id="40969" name="Line 8"/>
          <p:cNvSpPr>
            <a:spLocks noChangeShapeType="1"/>
          </p:cNvSpPr>
          <p:nvPr/>
        </p:nvSpPr>
        <p:spPr bwMode="auto">
          <a:xfrm flipH="1" flipV="1">
            <a:off x="2268538" y="2636838"/>
            <a:ext cx="4175125" cy="142875"/>
          </a:xfrm>
          <a:prstGeom prst="line">
            <a:avLst/>
          </a:prstGeom>
          <a:noFill/>
          <a:ln w="9525">
            <a:solidFill>
              <a:srgbClr val="FFFF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70" name="Text Box 9"/>
          <p:cNvSpPr txBox="1">
            <a:spLocks noChangeArrowheads="1"/>
          </p:cNvSpPr>
          <p:nvPr/>
        </p:nvSpPr>
        <p:spPr bwMode="auto">
          <a:xfrm>
            <a:off x="5795963" y="3521075"/>
            <a:ext cx="182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hlink"/>
                </a:solidFill>
              </a:rPr>
              <a:t>干扰信号</a:t>
            </a:r>
            <a:r>
              <a:rPr lang="en-US" altLang="zh-CN" sz="2400" i="1">
                <a:solidFill>
                  <a:schemeClr val="bg1"/>
                </a:solidFill>
              </a:rPr>
              <a:t>v</a:t>
            </a:r>
            <a:r>
              <a:rPr lang="en-US" altLang="zh-CN" sz="2400">
                <a:solidFill>
                  <a:schemeClr val="bg1"/>
                </a:solidFill>
              </a:rPr>
              <a:t>(</a:t>
            </a:r>
            <a:r>
              <a:rPr lang="en-US" altLang="zh-CN" sz="2400" i="1">
                <a:solidFill>
                  <a:schemeClr val="bg1"/>
                </a:solidFill>
              </a:rPr>
              <a:t>t</a:t>
            </a:r>
            <a:r>
              <a:rPr lang="en-US" altLang="zh-CN" sz="2400">
                <a:solidFill>
                  <a:schemeClr val="bg1"/>
                </a:solidFill>
              </a:rPr>
              <a:t>)</a:t>
            </a:r>
          </a:p>
        </p:txBody>
      </p:sp>
      <p:sp>
        <p:nvSpPr>
          <p:cNvPr id="40971" name="Freeform 10"/>
          <p:cNvSpPr>
            <a:spLocks/>
          </p:cNvSpPr>
          <p:nvPr/>
        </p:nvSpPr>
        <p:spPr bwMode="auto">
          <a:xfrm>
            <a:off x="5927725" y="2779713"/>
            <a:ext cx="1092200" cy="768350"/>
          </a:xfrm>
          <a:custGeom>
            <a:avLst/>
            <a:gdLst>
              <a:gd name="T0" fmla="*/ 2147483646 w 688"/>
              <a:gd name="T1" fmla="*/ 0 h 484"/>
              <a:gd name="T2" fmla="*/ 2147483646 w 688"/>
              <a:gd name="T3" fmla="*/ 2147483646 h 484"/>
              <a:gd name="T4" fmla="*/ 2147483646 w 688"/>
              <a:gd name="T5" fmla="*/ 2147483646 h 484"/>
              <a:gd name="T6" fmla="*/ 2147483646 w 688"/>
              <a:gd name="T7" fmla="*/ 2147483646 h 484"/>
              <a:gd name="T8" fmla="*/ 2147483646 w 688"/>
              <a:gd name="T9" fmla="*/ 2147483646 h 4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8" h="484">
                <a:moveTo>
                  <a:pt x="280" y="0"/>
                </a:moveTo>
                <a:cubicBezTo>
                  <a:pt x="148" y="53"/>
                  <a:pt x="16" y="106"/>
                  <a:pt x="8" y="182"/>
                </a:cubicBezTo>
                <a:cubicBezTo>
                  <a:pt x="0" y="258"/>
                  <a:pt x="152" y="424"/>
                  <a:pt x="235" y="454"/>
                </a:cubicBezTo>
                <a:cubicBezTo>
                  <a:pt x="318" y="484"/>
                  <a:pt x="432" y="431"/>
                  <a:pt x="507" y="363"/>
                </a:cubicBezTo>
                <a:cubicBezTo>
                  <a:pt x="582" y="295"/>
                  <a:pt x="658" y="99"/>
                  <a:pt x="688" y="46"/>
                </a:cubicBezTo>
              </a:path>
            </a:pathLst>
          </a:custGeom>
          <a:noFill/>
          <a:ln w="9525" cap="flat" cmpd="sng">
            <a:solidFill>
              <a:srgbClr val="FFFF00"/>
            </a:solidFill>
            <a:prstDash val="dash"/>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72" name="Line 11"/>
          <p:cNvSpPr>
            <a:spLocks noChangeShapeType="1"/>
          </p:cNvSpPr>
          <p:nvPr/>
        </p:nvSpPr>
        <p:spPr bwMode="auto">
          <a:xfrm>
            <a:off x="7669213" y="2563813"/>
            <a:ext cx="719137" cy="0"/>
          </a:xfrm>
          <a:prstGeom prst="line">
            <a:avLst/>
          </a:prstGeom>
          <a:noFill/>
          <a:ln w="9525">
            <a:solidFill>
              <a:srgbClr val="66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73" name="Text Box 12"/>
          <p:cNvSpPr txBox="1">
            <a:spLocks noChangeArrowheads="1"/>
          </p:cNvSpPr>
          <p:nvPr/>
        </p:nvSpPr>
        <p:spPr bwMode="auto">
          <a:xfrm>
            <a:off x="7667625" y="206057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3300"/>
                </a:solidFill>
              </a:rPr>
              <a:t>明文</a:t>
            </a:r>
          </a:p>
        </p:txBody>
      </p:sp>
      <p:sp>
        <p:nvSpPr>
          <p:cNvPr id="40974" name="Text Box 13"/>
          <p:cNvSpPr txBox="1">
            <a:spLocks noChangeArrowheads="1"/>
          </p:cNvSpPr>
          <p:nvPr/>
        </p:nvSpPr>
        <p:spPr bwMode="auto">
          <a:xfrm>
            <a:off x="3563938" y="3860800"/>
            <a:ext cx="1108075" cy="466725"/>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00"/>
                </a:solidFill>
              </a:rPr>
              <a:t>窃听者</a:t>
            </a:r>
          </a:p>
        </p:txBody>
      </p:sp>
      <p:sp>
        <p:nvSpPr>
          <p:cNvPr id="40975" name="Line 14"/>
          <p:cNvSpPr>
            <a:spLocks noChangeShapeType="1"/>
          </p:cNvSpPr>
          <p:nvPr/>
        </p:nvSpPr>
        <p:spPr bwMode="auto">
          <a:xfrm>
            <a:off x="3924300" y="2563813"/>
            <a:ext cx="71438" cy="1225550"/>
          </a:xfrm>
          <a:prstGeom prst="line">
            <a:avLst/>
          </a:prstGeom>
          <a:noFill/>
          <a:ln w="9525">
            <a:solidFill>
              <a:srgbClr val="66FFFF"/>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76" name="Line 15"/>
          <p:cNvSpPr>
            <a:spLocks noChangeShapeType="1"/>
          </p:cNvSpPr>
          <p:nvPr/>
        </p:nvSpPr>
        <p:spPr bwMode="auto">
          <a:xfrm flipH="1">
            <a:off x="3995738" y="2779713"/>
            <a:ext cx="144462" cy="1009650"/>
          </a:xfrm>
          <a:prstGeom prst="line">
            <a:avLst/>
          </a:prstGeom>
          <a:noFill/>
          <a:ln w="9525">
            <a:solidFill>
              <a:srgbClr val="FFFF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77" name="Text Box 16"/>
          <p:cNvSpPr txBox="1">
            <a:spLocks noChangeArrowheads="1"/>
          </p:cNvSpPr>
          <p:nvPr/>
        </p:nvSpPr>
        <p:spPr bwMode="auto">
          <a:xfrm>
            <a:off x="1187450" y="5229225"/>
            <a:ext cx="3119438" cy="831850"/>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400">
                <a:solidFill>
                  <a:srgbClr val="99FF66"/>
                </a:solidFill>
              </a:rPr>
              <a:t> </a:t>
            </a:r>
            <a:r>
              <a:rPr lang="zh-CN" altLang="en-US" sz="2400">
                <a:solidFill>
                  <a:srgbClr val="99FF66"/>
                </a:solidFill>
              </a:rPr>
              <a:t>无需加密</a:t>
            </a:r>
          </a:p>
          <a:p>
            <a:pPr eaLnBrk="1" hangingPunct="1">
              <a:spcBef>
                <a:spcPct val="0"/>
              </a:spcBef>
            </a:pPr>
            <a:r>
              <a:rPr lang="zh-CN" altLang="en-US" sz="2400">
                <a:solidFill>
                  <a:srgbClr val="99FF66"/>
                </a:solidFill>
              </a:rPr>
              <a:t> 也就无需密钥的分发</a:t>
            </a:r>
          </a:p>
        </p:txBody>
      </p:sp>
      <p:sp>
        <p:nvSpPr>
          <p:cNvPr id="40978" name="Text Box 17"/>
          <p:cNvSpPr txBox="1">
            <a:spLocks noChangeArrowheads="1"/>
          </p:cNvSpPr>
          <p:nvPr/>
        </p:nvSpPr>
        <p:spPr bwMode="auto">
          <a:xfrm>
            <a:off x="5003800" y="5229225"/>
            <a:ext cx="4033838" cy="831850"/>
          </a:xfrm>
          <a:prstGeom prst="rect">
            <a:avLst/>
          </a:prstGeom>
          <a:solidFill>
            <a:srgbClr val="660066"/>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400">
                <a:solidFill>
                  <a:srgbClr val="FFFF00"/>
                </a:solidFill>
              </a:rPr>
              <a:t> </a:t>
            </a:r>
            <a:r>
              <a:rPr lang="zh-CN" altLang="en-US" sz="2400">
                <a:solidFill>
                  <a:srgbClr val="FFFF00"/>
                </a:solidFill>
              </a:rPr>
              <a:t>存在独立分量分解方法</a:t>
            </a:r>
          </a:p>
          <a:p>
            <a:pPr eaLnBrk="1" hangingPunct="1">
              <a:spcBef>
                <a:spcPct val="0"/>
              </a:spcBef>
            </a:pPr>
            <a:r>
              <a:rPr lang="zh-CN" altLang="en-US" sz="2400">
                <a:solidFill>
                  <a:srgbClr val="FFFF00"/>
                </a:solidFill>
              </a:rPr>
              <a:t> 如引入相关性会降低安全性</a:t>
            </a:r>
          </a:p>
        </p:txBody>
      </p:sp>
      <p:graphicFrame>
        <p:nvGraphicFramePr>
          <p:cNvPr id="40979" name="Object 18"/>
          <p:cNvGraphicFramePr>
            <a:graphicFrameLocks noGrp="1" noChangeAspect="1"/>
          </p:cNvGraphicFramePr>
          <p:nvPr>
            <p:ph idx="1"/>
          </p:nvPr>
        </p:nvGraphicFramePr>
        <p:xfrm>
          <a:off x="8423275" y="2060575"/>
          <a:ext cx="541338" cy="393700"/>
        </p:xfrm>
        <a:graphic>
          <a:graphicData uri="http://schemas.openxmlformats.org/presentationml/2006/ole">
            <mc:AlternateContent xmlns:mc="http://schemas.openxmlformats.org/markup-compatibility/2006">
              <mc:Choice xmlns:v="urn:schemas-microsoft-com:vml" Requires="v">
                <p:oleObj spid="_x0000_s41056" name="公式" r:id="rId3" imgW="279279" imgH="203112" progId="Equation.3">
                  <p:embed/>
                </p:oleObj>
              </mc:Choice>
              <mc:Fallback>
                <p:oleObj name="公式" r:id="rId3" imgW="279279" imgH="203112"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3275" y="2060575"/>
                        <a:ext cx="541338" cy="393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80" name="Text Box 20"/>
          <p:cNvSpPr txBox="1">
            <a:spLocks noChangeArrowheads="1"/>
          </p:cNvSpPr>
          <p:nvPr/>
        </p:nvSpPr>
        <p:spPr bwMode="auto">
          <a:xfrm>
            <a:off x="2268538" y="3357563"/>
            <a:ext cx="179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solidFill>
                  <a:schemeClr val="bg1"/>
                </a:solidFill>
              </a:rPr>
              <a:t>y</a:t>
            </a:r>
            <a:r>
              <a:rPr lang="en-US" altLang="zh-CN" sz="2400">
                <a:solidFill>
                  <a:schemeClr val="bg1"/>
                </a:solidFill>
              </a:rPr>
              <a:t>(</a:t>
            </a:r>
            <a:r>
              <a:rPr lang="en-US" altLang="zh-CN" sz="2400" i="1">
                <a:solidFill>
                  <a:schemeClr val="bg1"/>
                </a:solidFill>
              </a:rPr>
              <a:t>t</a:t>
            </a:r>
            <a:r>
              <a:rPr lang="en-US" altLang="zh-CN" sz="2400">
                <a:solidFill>
                  <a:schemeClr val="bg1"/>
                </a:solidFill>
              </a:rPr>
              <a:t>)=</a:t>
            </a:r>
            <a:r>
              <a:rPr lang="en-US" altLang="zh-CN" sz="2400" i="1">
                <a:solidFill>
                  <a:schemeClr val="bg1"/>
                </a:solidFill>
              </a:rPr>
              <a:t>x</a:t>
            </a:r>
            <a:r>
              <a:rPr lang="en-US" altLang="zh-CN" sz="2400">
                <a:solidFill>
                  <a:schemeClr val="bg1"/>
                </a:solidFill>
              </a:rPr>
              <a:t>(</a:t>
            </a:r>
            <a:r>
              <a:rPr lang="en-US" altLang="zh-CN" sz="2400" i="1">
                <a:solidFill>
                  <a:schemeClr val="bg1"/>
                </a:solidFill>
              </a:rPr>
              <a:t>t</a:t>
            </a:r>
            <a:r>
              <a:rPr lang="en-US" altLang="zh-CN" sz="2400">
                <a:solidFill>
                  <a:schemeClr val="bg1"/>
                </a:solidFill>
              </a:rPr>
              <a:t>)+</a:t>
            </a:r>
            <a:r>
              <a:rPr lang="en-US" altLang="zh-CN" sz="2400" i="1">
                <a:solidFill>
                  <a:schemeClr val="bg1"/>
                </a:solidFill>
              </a:rPr>
              <a:t>v</a:t>
            </a:r>
            <a:r>
              <a:rPr lang="en-US" altLang="zh-CN" sz="2400">
                <a:solidFill>
                  <a:schemeClr val="bg1"/>
                </a:solidFill>
              </a:rPr>
              <a:t>(</a:t>
            </a:r>
            <a:r>
              <a:rPr lang="en-US" altLang="zh-CN" sz="2400" i="1">
                <a:solidFill>
                  <a:schemeClr val="bg1"/>
                </a:solidFill>
              </a:rPr>
              <a:t>t</a:t>
            </a:r>
            <a:r>
              <a:rPr lang="en-US" altLang="zh-CN" sz="2400">
                <a:solidFill>
                  <a:schemeClr val="bg1"/>
                </a:solidFill>
              </a:rPr>
              <a: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4655" y="160338"/>
            <a:ext cx="7772400" cy="1143000"/>
          </a:xfrm>
        </p:spPr>
        <p:txBody>
          <a:bodyPr/>
          <a:lstStyle/>
          <a:p>
            <a:pPr marL="571500" indent="-571500" algn="l">
              <a:buFont typeface="Arial" panose="020B0604020202020204" pitchFamily="34" charset="0"/>
              <a:buChar char="•"/>
            </a:pPr>
            <a:r>
              <a:rPr lang="zh-CN" altLang="en-US" dirty="0" smtClean="0">
                <a:solidFill>
                  <a:schemeClr val="bg1"/>
                </a:solidFill>
              </a:rPr>
              <a:t>隐私泄露</a:t>
            </a:r>
            <a:endParaRPr lang="zh-CN" altLang="en-US" dirty="0">
              <a:solidFill>
                <a:schemeClr val="bg1"/>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5</a:t>
            </a:fld>
            <a:endParaRPr lang="en-US" altLang="zh-CN"/>
          </a:p>
        </p:txBody>
      </p:sp>
      <p:sp>
        <p:nvSpPr>
          <p:cNvPr id="6" name="AutoShape 2" descr="http://img0.imgtn.bdimg.com/it/u=2279352583,155356997&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653136"/>
            <a:ext cx="8382000" cy="2076450"/>
          </a:xfrm>
          <a:prstGeom prst="rect">
            <a:avLst/>
          </a:prstGeom>
        </p:spPr>
      </p:pic>
      <p:sp>
        <p:nvSpPr>
          <p:cNvPr id="8" name="矩形 7"/>
          <p:cNvSpPr/>
          <p:nvPr/>
        </p:nvSpPr>
        <p:spPr>
          <a:xfrm>
            <a:off x="681336" y="1744440"/>
            <a:ext cx="7776864" cy="2308324"/>
          </a:xfrm>
          <a:prstGeom prst="rect">
            <a:avLst/>
          </a:prstGeom>
          <a:solidFill>
            <a:schemeClr val="bg1"/>
          </a:solidFill>
          <a:ln>
            <a:solidFill>
              <a:schemeClr val="bg1"/>
            </a:solidFill>
          </a:ln>
        </p:spPr>
        <p:txBody>
          <a:bodyPr wrap="square">
            <a:spAutoFit/>
          </a:bodyPr>
          <a:lstStyle/>
          <a:p>
            <a:r>
              <a:rPr lang="en-US" altLang="zh-CN" sz="3600" dirty="0">
                <a:solidFill>
                  <a:srgbClr val="FF0000"/>
                </a:solidFill>
                <a:latin typeface="arial" panose="020B0604020202020204" pitchFamily="34" charset="0"/>
              </a:rPr>
              <a:t>2011</a:t>
            </a:r>
            <a:r>
              <a:rPr lang="zh-CN" altLang="en-US" sz="3600" dirty="0">
                <a:solidFill>
                  <a:srgbClr val="FF0000"/>
                </a:solidFill>
                <a:latin typeface="arial" panose="020B0604020202020204" pitchFamily="34" charset="0"/>
              </a:rPr>
              <a:t>年至今，已有</a:t>
            </a:r>
            <a:r>
              <a:rPr lang="en-US" altLang="zh-CN" sz="3600" dirty="0">
                <a:solidFill>
                  <a:srgbClr val="FF0000"/>
                </a:solidFill>
                <a:latin typeface="arial" panose="020B0604020202020204" pitchFamily="34" charset="0"/>
              </a:rPr>
              <a:t>11.27</a:t>
            </a:r>
            <a:r>
              <a:rPr lang="zh-CN" altLang="en-US" sz="3600" dirty="0">
                <a:solidFill>
                  <a:srgbClr val="FF0000"/>
                </a:solidFill>
                <a:latin typeface="arial" panose="020B0604020202020204" pitchFamily="34" charset="0"/>
              </a:rPr>
              <a:t>亿用户隐私信息被泄露。包括基本信息、设备信息、账户信息、隐私信息、社会关系信息和网络行为信息等。</a:t>
            </a:r>
            <a:endParaRPr lang="zh-CN" altLang="en-US" sz="3600" dirty="0">
              <a:solidFill>
                <a:srgbClr val="FF0000"/>
              </a:solidFill>
            </a:endParaRPr>
          </a:p>
        </p:txBody>
      </p:sp>
    </p:spTree>
    <p:extLst>
      <p:ext uri="{BB962C8B-B14F-4D97-AF65-F5344CB8AC3E}">
        <p14:creationId xmlns:p14="http://schemas.microsoft.com/office/powerpoint/2010/main" val="1812119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DBE580E-B3CC-491E-931F-74E05309901A}" type="datetime1">
              <a:rPr lang="zh-CN" altLang="en-US" sz="1400" smtClean="0"/>
              <a:pPr>
                <a:spcBef>
                  <a:spcPct val="0"/>
                </a:spcBef>
                <a:buFontTx/>
                <a:buNone/>
              </a:pPr>
              <a:t>2017/9/24</a:t>
            </a:fld>
            <a:endParaRPr lang="en-US" altLang="zh-CN" sz="1400" smtClean="0"/>
          </a:p>
        </p:txBody>
      </p:sp>
      <p:sp>
        <p:nvSpPr>
          <p:cNvPr id="4198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05C1755-6D02-48B5-ADF9-70FB93FCD6A3}" type="slidenum">
              <a:rPr lang="en-US" altLang="zh-CN" sz="1400"/>
              <a:pPr>
                <a:spcBef>
                  <a:spcPct val="0"/>
                </a:spcBef>
                <a:buFontTx/>
                <a:buNone/>
              </a:pPr>
              <a:t>50</a:t>
            </a:fld>
            <a:endParaRPr lang="en-US" altLang="zh-CN" sz="1400"/>
          </a:p>
        </p:txBody>
      </p:sp>
      <p:sp>
        <p:nvSpPr>
          <p:cNvPr id="41988" name="Rectangle 2"/>
          <p:cNvSpPr>
            <a:spLocks noGrp="1" noChangeArrowheads="1"/>
          </p:cNvSpPr>
          <p:nvPr>
            <p:ph type="title"/>
          </p:nvPr>
        </p:nvSpPr>
        <p:spPr/>
        <p:txBody>
          <a:bodyPr/>
          <a:lstStyle/>
          <a:p>
            <a:pPr eaLnBrk="1" hangingPunct="1"/>
            <a:r>
              <a:rPr lang="en-US" altLang="zh-CN" smtClean="0">
                <a:solidFill>
                  <a:srgbClr val="FFFF00"/>
                </a:solidFill>
              </a:rPr>
              <a:t>2</a:t>
            </a:r>
            <a:r>
              <a:rPr lang="zh-CN" altLang="en-US" smtClean="0">
                <a:solidFill>
                  <a:srgbClr val="FFFF00"/>
                </a:solidFill>
              </a:rPr>
              <a:t>、信息的隐蔽技术</a:t>
            </a:r>
          </a:p>
        </p:txBody>
      </p:sp>
      <p:sp>
        <p:nvSpPr>
          <p:cNvPr id="41989" name="Rectangle 3"/>
          <p:cNvSpPr>
            <a:spLocks noGrp="1" noChangeArrowheads="1"/>
          </p:cNvSpPr>
          <p:nvPr>
            <p:ph type="body" idx="1"/>
          </p:nvPr>
        </p:nvSpPr>
        <p:spPr>
          <a:xfrm>
            <a:off x="685800" y="1981200"/>
            <a:ext cx="7772400" cy="685800"/>
          </a:xfrm>
        </p:spPr>
        <p:txBody>
          <a:bodyPr/>
          <a:lstStyle/>
          <a:p>
            <a:pPr eaLnBrk="1" hangingPunct="1"/>
            <a:r>
              <a:rPr lang="zh-CN" altLang="en-US" smtClean="0">
                <a:solidFill>
                  <a:schemeClr val="hlink"/>
                </a:solidFill>
              </a:rPr>
              <a:t>信息隐藏技术</a:t>
            </a:r>
          </a:p>
        </p:txBody>
      </p:sp>
      <p:sp>
        <p:nvSpPr>
          <p:cNvPr id="41990" name="Text Box 4"/>
          <p:cNvSpPr txBox="1">
            <a:spLocks noChangeArrowheads="1"/>
          </p:cNvSpPr>
          <p:nvPr/>
        </p:nvSpPr>
        <p:spPr bwMode="auto">
          <a:xfrm>
            <a:off x="1476375" y="3644900"/>
            <a:ext cx="2971800" cy="2528888"/>
          </a:xfrm>
          <a:prstGeom prst="rect">
            <a:avLst/>
          </a:prstGeom>
          <a:solidFill>
            <a:srgbClr val="66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a:solidFill>
                  <a:schemeClr val="hlink"/>
                </a:solidFill>
              </a:rPr>
              <a:t>隐藏在图象中</a:t>
            </a:r>
          </a:p>
          <a:p>
            <a:pPr algn="just" eaLnBrk="1" hangingPunct="1">
              <a:spcBef>
                <a:spcPct val="0"/>
              </a:spcBef>
              <a:buFontTx/>
              <a:buNone/>
            </a:pPr>
            <a:r>
              <a:rPr lang="zh-CN" altLang="en-US">
                <a:solidFill>
                  <a:schemeClr val="hlink"/>
                </a:solidFill>
              </a:rPr>
              <a:t>隐藏在视频中</a:t>
            </a:r>
          </a:p>
          <a:p>
            <a:pPr algn="just" eaLnBrk="1" hangingPunct="1">
              <a:spcBef>
                <a:spcPct val="0"/>
              </a:spcBef>
              <a:buFontTx/>
              <a:buNone/>
            </a:pPr>
            <a:r>
              <a:rPr lang="zh-CN" altLang="en-US">
                <a:solidFill>
                  <a:schemeClr val="hlink"/>
                </a:solidFill>
              </a:rPr>
              <a:t>隐藏在语音中</a:t>
            </a:r>
          </a:p>
          <a:p>
            <a:pPr algn="just" eaLnBrk="1" hangingPunct="1">
              <a:spcBef>
                <a:spcPct val="0"/>
              </a:spcBef>
              <a:buFontTx/>
              <a:buNone/>
            </a:pPr>
            <a:r>
              <a:rPr lang="zh-CN" altLang="en-US">
                <a:solidFill>
                  <a:schemeClr val="hlink"/>
                </a:solidFill>
              </a:rPr>
              <a:t>隐藏在文本中</a:t>
            </a:r>
          </a:p>
          <a:p>
            <a:pPr algn="just" eaLnBrk="1" hangingPunct="1">
              <a:spcBef>
                <a:spcPct val="0"/>
              </a:spcBef>
              <a:buFontTx/>
              <a:buNone/>
            </a:pPr>
            <a:r>
              <a:rPr lang="zh-CN" altLang="en-US">
                <a:solidFill>
                  <a:schemeClr val="hlink"/>
                </a:solidFill>
              </a:rPr>
              <a:t>。。。</a:t>
            </a:r>
          </a:p>
        </p:txBody>
      </p:sp>
      <p:sp>
        <p:nvSpPr>
          <p:cNvPr id="41991" name="Text Box 5"/>
          <p:cNvSpPr txBox="1">
            <a:spLocks noChangeArrowheads="1"/>
          </p:cNvSpPr>
          <p:nvPr/>
        </p:nvSpPr>
        <p:spPr bwMode="auto">
          <a:xfrm>
            <a:off x="3924300" y="1916113"/>
            <a:ext cx="1676400" cy="1196975"/>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lang="en-US" altLang="zh-CN" sz="2400">
                <a:solidFill>
                  <a:srgbClr val="CCECFF"/>
                </a:solidFill>
              </a:rPr>
              <a:t> </a:t>
            </a:r>
            <a:r>
              <a:rPr lang="zh-CN" altLang="en-US" sz="2400">
                <a:solidFill>
                  <a:srgbClr val="CCECFF"/>
                </a:solidFill>
              </a:rPr>
              <a:t>隐蔽通信</a:t>
            </a:r>
          </a:p>
          <a:p>
            <a:pPr algn="just" eaLnBrk="1" hangingPunct="1">
              <a:spcBef>
                <a:spcPct val="0"/>
              </a:spcBef>
            </a:pPr>
            <a:r>
              <a:rPr lang="zh-CN" altLang="en-US" sz="2400">
                <a:solidFill>
                  <a:srgbClr val="CCECFF"/>
                </a:solidFill>
              </a:rPr>
              <a:t> 版权保护</a:t>
            </a:r>
          </a:p>
          <a:p>
            <a:pPr algn="just" eaLnBrk="1" hangingPunct="1">
              <a:spcBef>
                <a:spcPct val="0"/>
              </a:spcBef>
            </a:pPr>
            <a:r>
              <a:rPr lang="zh-CN" altLang="en-US" sz="2400">
                <a:solidFill>
                  <a:srgbClr val="CCECFF"/>
                </a:solidFill>
              </a:rPr>
              <a:t> 内容认证</a:t>
            </a:r>
          </a:p>
        </p:txBody>
      </p:sp>
      <p:sp>
        <p:nvSpPr>
          <p:cNvPr id="41992" name="Line 16"/>
          <p:cNvSpPr>
            <a:spLocks noChangeShapeType="1"/>
          </p:cNvSpPr>
          <p:nvPr/>
        </p:nvSpPr>
        <p:spPr bwMode="auto">
          <a:xfrm>
            <a:off x="3635375" y="2276475"/>
            <a:ext cx="288925" cy="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993" name="Text Box 17"/>
          <p:cNvSpPr txBox="1">
            <a:spLocks noChangeArrowheads="1"/>
          </p:cNvSpPr>
          <p:nvPr/>
        </p:nvSpPr>
        <p:spPr bwMode="auto">
          <a:xfrm>
            <a:off x="5003800" y="4221163"/>
            <a:ext cx="239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FF9900"/>
                </a:solidFill>
              </a:rPr>
              <a:t> </a:t>
            </a:r>
            <a:r>
              <a:rPr lang="zh-CN" altLang="en-US" sz="2400">
                <a:solidFill>
                  <a:srgbClr val="FF9900"/>
                </a:solidFill>
              </a:rPr>
              <a:t>视觉不敏感区域</a:t>
            </a:r>
          </a:p>
        </p:txBody>
      </p:sp>
      <p:sp>
        <p:nvSpPr>
          <p:cNvPr id="41994" name="Line 18"/>
          <p:cNvSpPr>
            <a:spLocks noChangeShapeType="1"/>
          </p:cNvSpPr>
          <p:nvPr/>
        </p:nvSpPr>
        <p:spPr bwMode="auto">
          <a:xfrm flipH="1">
            <a:off x="4067175" y="4437063"/>
            <a:ext cx="1009650" cy="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995" name="Text Box 19"/>
          <p:cNvSpPr txBox="1">
            <a:spLocks noChangeArrowheads="1"/>
          </p:cNvSpPr>
          <p:nvPr/>
        </p:nvSpPr>
        <p:spPr bwMode="auto">
          <a:xfrm>
            <a:off x="5076825" y="47244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00"/>
                </a:solidFill>
              </a:rPr>
              <a:t>语音频谱相位等</a:t>
            </a:r>
          </a:p>
        </p:txBody>
      </p:sp>
      <p:sp>
        <p:nvSpPr>
          <p:cNvPr id="41996" name="Line 20"/>
          <p:cNvSpPr>
            <a:spLocks noChangeShapeType="1"/>
          </p:cNvSpPr>
          <p:nvPr/>
        </p:nvSpPr>
        <p:spPr bwMode="auto">
          <a:xfrm flipH="1">
            <a:off x="4067175" y="5013325"/>
            <a:ext cx="1009650" cy="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997" name="Line 21"/>
          <p:cNvSpPr>
            <a:spLocks noChangeShapeType="1"/>
          </p:cNvSpPr>
          <p:nvPr/>
        </p:nvSpPr>
        <p:spPr bwMode="auto">
          <a:xfrm flipH="1">
            <a:off x="4067175" y="5445125"/>
            <a:ext cx="1009650" cy="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998" name="Text Box 22"/>
          <p:cNvSpPr txBox="1">
            <a:spLocks noChangeArrowheads="1"/>
          </p:cNvSpPr>
          <p:nvPr/>
        </p:nvSpPr>
        <p:spPr bwMode="auto">
          <a:xfrm>
            <a:off x="5076825" y="515778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00"/>
                </a:solidFill>
              </a:rPr>
              <a:t>文字位置等</a:t>
            </a:r>
          </a:p>
        </p:txBody>
      </p:sp>
      <p:sp>
        <p:nvSpPr>
          <p:cNvPr id="41999" name="Text Box 23"/>
          <p:cNvSpPr txBox="1">
            <a:spLocks noChangeArrowheads="1"/>
          </p:cNvSpPr>
          <p:nvPr/>
        </p:nvSpPr>
        <p:spPr bwMode="auto">
          <a:xfrm>
            <a:off x="5148263" y="37163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00"/>
                </a:solidFill>
              </a:rPr>
              <a:t>最低有效位等</a:t>
            </a:r>
          </a:p>
        </p:txBody>
      </p:sp>
      <p:sp>
        <p:nvSpPr>
          <p:cNvPr id="42000" name="Line 24"/>
          <p:cNvSpPr>
            <a:spLocks noChangeShapeType="1"/>
          </p:cNvSpPr>
          <p:nvPr/>
        </p:nvSpPr>
        <p:spPr bwMode="auto">
          <a:xfrm flipH="1">
            <a:off x="4140200" y="3933825"/>
            <a:ext cx="936625" cy="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478D86F-64E3-43D6-98E1-63DAA817A076}" type="datetime1">
              <a:rPr lang="zh-CN" altLang="en-US" sz="1400" smtClean="0"/>
              <a:pPr>
                <a:spcBef>
                  <a:spcPct val="0"/>
                </a:spcBef>
                <a:buFontTx/>
                <a:buNone/>
              </a:pPr>
              <a:t>2017/9/24</a:t>
            </a:fld>
            <a:endParaRPr lang="en-US" altLang="zh-CN" sz="1400" smtClean="0"/>
          </a:p>
        </p:txBody>
      </p:sp>
      <p:sp>
        <p:nvSpPr>
          <p:cNvPr id="4301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3ED6824-45C3-44C1-A8F8-23844CCE56CD}" type="slidenum">
              <a:rPr lang="en-US" altLang="zh-CN" sz="1400"/>
              <a:pPr>
                <a:spcBef>
                  <a:spcPct val="0"/>
                </a:spcBef>
                <a:buFontTx/>
                <a:buNone/>
              </a:pPr>
              <a:t>51</a:t>
            </a:fld>
            <a:endParaRPr lang="en-US" altLang="zh-CN" sz="1400"/>
          </a:p>
        </p:txBody>
      </p:sp>
      <p:sp>
        <p:nvSpPr>
          <p:cNvPr id="43012" name="Rectangle 2"/>
          <p:cNvSpPr>
            <a:spLocks noGrp="1" noChangeArrowheads="1"/>
          </p:cNvSpPr>
          <p:nvPr>
            <p:ph type="title"/>
          </p:nvPr>
        </p:nvSpPr>
        <p:spPr>
          <a:xfrm>
            <a:off x="685800" y="381000"/>
            <a:ext cx="7772400" cy="762000"/>
          </a:xfrm>
        </p:spPr>
        <p:txBody>
          <a:bodyPr/>
          <a:lstStyle/>
          <a:p>
            <a:pPr eaLnBrk="1" hangingPunct="1"/>
            <a:r>
              <a:rPr lang="zh-CN" altLang="en-US" smtClean="0">
                <a:solidFill>
                  <a:srgbClr val="FFFF66"/>
                </a:solidFill>
              </a:rPr>
              <a:t>信息隐藏</a:t>
            </a:r>
            <a:endParaRPr lang="zh-CN" altLang="en-US" smtClean="0">
              <a:solidFill>
                <a:schemeClr val="hlink"/>
              </a:solidFill>
            </a:endParaRPr>
          </a:p>
        </p:txBody>
      </p:sp>
      <p:graphicFrame>
        <p:nvGraphicFramePr>
          <p:cNvPr id="43013" name="Object 4"/>
          <p:cNvGraphicFramePr>
            <a:graphicFrameLocks noChangeAspect="1"/>
          </p:cNvGraphicFramePr>
          <p:nvPr/>
        </p:nvGraphicFramePr>
        <p:xfrm>
          <a:off x="2971800" y="2776538"/>
          <a:ext cx="2590800" cy="2557462"/>
        </p:xfrm>
        <a:graphic>
          <a:graphicData uri="http://schemas.openxmlformats.org/presentationml/2006/ole">
            <mc:AlternateContent xmlns:mc="http://schemas.openxmlformats.org/markup-compatibility/2006">
              <mc:Choice xmlns:v="urn:schemas-microsoft-com:vml" Requires="v">
                <p:oleObj spid="_x0000_s43245" name="位图图像" r:id="rId3" imgW="5125165" imgH="5057143" progId="Paint.Picture">
                  <p:embed/>
                </p:oleObj>
              </mc:Choice>
              <mc:Fallback>
                <p:oleObj name="位图图像" r:id="rId3" imgW="5125165" imgH="5057143"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776538"/>
                        <a:ext cx="2590800" cy="255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4" name="Object 5"/>
          <p:cNvGraphicFramePr>
            <a:graphicFrameLocks noChangeAspect="1"/>
          </p:cNvGraphicFramePr>
          <p:nvPr/>
        </p:nvGraphicFramePr>
        <p:xfrm>
          <a:off x="0" y="2743200"/>
          <a:ext cx="2576513" cy="2590800"/>
        </p:xfrm>
        <a:graphic>
          <a:graphicData uri="http://schemas.openxmlformats.org/presentationml/2006/ole">
            <mc:AlternateContent xmlns:mc="http://schemas.openxmlformats.org/markup-compatibility/2006">
              <mc:Choice xmlns:v="urn:schemas-microsoft-com:vml" Requires="v">
                <p:oleObj spid="_x0000_s43246" name="位图图像" r:id="rId5" imgW="5152381" imgH="5180952" progId="Paint.Picture">
                  <p:embed/>
                </p:oleObj>
              </mc:Choice>
              <mc:Fallback>
                <p:oleObj name="位图图像" r:id="rId5" imgW="5152381" imgH="5180952"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743200"/>
                        <a:ext cx="2576513"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5" name="Object 7"/>
          <p:cNvGraphicFramePr>
            <a:graphicFrameLocks noChangeAspect="1"/>
          </p:cNvGraphicFramePr>
          <p:nvPr/>
        </p:nvGraphicFramePr>
        <p:xfrm>
          <a:off x="6248400" y="4267200"/>
          <a:ext cx="2582863" cy="2590800"/>
        </p:xfrm>
        <a:graphic>
          <a:graphicData uri="http://schemas.openxmlformats.org/presentationml/2006/ole">
            <mc:AlternateContent xmlns:mc="http://schemas.openxmlformats.org/markup-compatibility/2006">
              <mc:Choice xmlns:v="urn:schemas-microsoft-com:vml" Requires="v">
                <p:oleObj spid="_x0000_s43247" name="位图图像" r:id="rId7" imgW="5334745" imgH="5353797" progId="Paint.Picture">
                  <p:embed/>
                </p:oleObj>
              </mc:Choice>
              <mc:Fallback>
                <p:oleObj name="位图图像" r:id="rId7" imgW="5334745" imgH="5353797" progId="Paint.Picture">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267200"/>
                        <a:ext cx="2582863"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6" name="Line 8"/>
          <p:cNvSpPr>
            <a:spLocks noChangeShapeType="1"/>
          </p:cNvSpPr>
          <p:nvPr/>
        </p:nvSpPr>
        <p:spPr bwMode="auto">
          <a:xfrm>
            <a:off x="4419600" y="6324600"/>
            <a:ext cx="1295400" cy="0"/>
          </a:xfrm>
          <a:prstGeom prst="line">
            <a:avLst/>
          </a:prstGeom>
          <a:noFill/>
          <a:ln w="7620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7" name="AutoShape 9"/>
          <p:cNvSpPr>
            <a:spLocks noChangeArrowheads="1"/>
          </p:cNvSpPr>
          <p:nvPr/>
        </p:nvSpPr>
        <p:spPr bwMode="auto">
          <a:xfrm>
            <a:off x="2590800" y="3733800"/>
            <a:ext cx="381000" cy="485775"/>
          </a:xfrm>
          <a:prstGeom prst="notched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43018" name="Text Box 10"/>
          <p:cNvSpPr txBox="1">
            <a:spLocks noChangeArrowheads="1"/>
          </p:cNvSpPr>
          <p:nvPr/>
        </p:nvSpPr>
        <p:spPr bwMode="auto">
          <a:xfrm>
            <a:off x="0" y="2005013"/>
            <a:ext cx="5162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hlink"/>
                </a:solidFill>
              </a:rPr>
              <a:t>一幅图片隐藏到另一幅图片中：</a:t>
            </a:r>
          </a:p>
        </p:txBody>
      </p:sp>
      <p:sp>
        <p:nvSpPr>
          <p:cNvPr id="43019" name="Line 12"/>
          <p:cNvSpPr>
            <a:spLocks noChangeShapeType="1"/>
          </p:cNvSpPr>
          <p:nvPr/>
        </p:nvSpPr>
        <p:spPr bwMode="auto">
          <a:xfrm>
            <a:off x="4419600" y="5334000"/>
            <a:ext cx="0" cy="99060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C71830C-C3B5-4047-BDAD-2ABBE1CAF436}" type="datetime1">
              <a:rPr lang="zh-CN" altLang="en-US" sz="1400" smtClean="0"/>
              <a:pPr>
                <a:spcBef>
                  <a:spcPct val="0"/>
                </a:spcBef>
                <a:buFontTx/>
                <a:buNone/>
              </a:pPr>
              <a:t>2017/9/24</a:t>
            </a:fld>
            <a:endParaRPr lang="en-US" altLang="zh-CN" sz="1400" smtClean="0"/>
          </a:p>
        </p:txBody>
      </p:sp>
      <p:sp>
        <p:nvSpPr>
          <p:cNvPr id="4403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E7A02D6-04C4-4A46-858A-39527A9A183B}" type="slidenum">
              <a:rPr lang="en-US" altLang="zh-CN" sz="1400"/>
              <a:pPr>
                <a:spcBef>
                  <a:spcPct val="0"/>
                </a:spcBef>
                <a:buFontTx/>
                <a:buNone/>
              </a:pPr>
              <a:t>52</a:t>
            </a:fld>
            <a:endParaRPr lang="en-US" altLang="zh-CN" sz="1400"/>
          </a:p>
        </p:txBody>
      </p:sp>
      <p:sp>
        <p:nvSpPr>
          <p:cNvPr id="44036" name="Rectangle 2"/>
          <p:cNvSpPr>
            <a:spLocks noGrp="1" noChangeArrowheads="1"/>
          </p:cNvSpPr>
          <p:nvPr>
            <p:ph type="title"/>
          </p:nvPr>
        </p:nvSpPr>
        <p:spPr>
          <a:xfrm>
            <a:off x="4716463" y="549275"/>
            <a:ext cx="4102100" cy="1143000"/>
          </a:xfrm>
        </p:spPr>
        <p:txBody>
          <a:bodyPr/>
          <a:lstStyle/>
          <a:p>
            <a:pPr eaLnBrk="1" hangingPunct="1"/>
            <a:r>
              <a:rPr lang="zh-CN" altLang="en-US" smtClean="0">
                <a:solidFill>
                  <a:schemeClr val="bg1"/>
                </a:solidFill>
              </a:rPr>
              <a:t>数字水印</a:t>
            </a:r>
          </a:p>
        </p:txBody>
      </p:sp>
      <p:sp>
        <p:nvSpPr>
          <p:cNvPr id="44037" name="Rectangle 3"/>
          <p:cNvSpPr>
            <a:spLocks noGrp="1" noChangeArrowheads="1"/>
          </p:cNvSpPr>
          <p:nvPr>
            <p:ph type="body" idx="1"/>
          </p:nvPr>
        </p:nvSpPr>
        <p:spPr>
          <a:xfrm>
            <a:off x="4679950" y="1989138"/>
            <a:ext cx="4464050" cy="584200"/>
          </a:xfrm>
        </p:spPr>
        <p:txBody>
          <a:bodyPr/>
          <a:lstStyle/>
          <a:p>
            <a:pPr eaLnBrk="1" hangingPunct="1">
              <a:lnSpc>
                <a:spcPct val="80000"/>
              </a:lnSpc>
            </a:pPr>
            <a:r>
              <a:rPr lang="zh-CN" altLang="en-US" sz="2000" smtClean="0">
                <a:solidFill>
                  <a:srgbClr val="FFFF00"/>
                </a:solidFill>
              </a:rPr>
              <a:t>用于版权保护</a:t>
            </a:r>
            <a:r>
              <a:rPr lang="zh-CN" altLang="en-US" sz="2000" smtClean="0">
                <a:solidFill>
                  <a:srgbClr val="FF9999"/>
                </a:solidFill>
              </a:rPr>
              <a:t>：　　</a:t>
            </a:r>
          </a:p>
          <a:p>
            <a:pPr eaLnBrk="1" hangingPunct="1">
              <a:lnSpc>
                <a:spcPct val="80000"/>
              </a:lnSpc>
              <a:buFontTx/>
              <a:buNone/>
            </a:pPr>
            <a:r>
              <a:rPr lang="zh-CN" altLang="en-US" sz="2000" smtClean="0">
                <a:solidFill>
                  <a:srgbClr val="FF9999"/>
                </a:solidFill>
              </a:rPr>
              <a:t>　　可见和不可见，脆弱和鲁棒水印</a:t>
            </a:r>
          </a:p>
        </p:txBody>
      </p:sp>
      <p:pic>
        <p:nvPicPr>
          <p:cNvPr id="44038" name="Picture 4" descr="水印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765175"/>
            <a:ext cx="21621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5" descr="水印相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3357563"/>
            <a:ext cx="38528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 Box 6"/>
          <p:cNvSpPr txBox="1">
            <a:spLocks noChangeArrowheads="1"/>
          </p:cNvSpPr>
          <p:nvPr/>
        </p:nvSpPr>
        <p:spPr bwMode="auto">
          <a:xfrm>
            <a:off x="6011863" y="616585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99"/>
                </a:solidFill>
              </a:rPr>
              <a:t>爱国者水印相机</a:t>
            </a:r>
          </a:p>
        </p:txBody>
      </p:sp>
      <p:pic>
        <p:nvPicPr>
          <p:cNvPr id="44041" name="Picture 8" descr="文字水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357563"/>
            <a:ext cx="388937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9" descr="水印钞票"/>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765175"/>
            <a:ext cx="1433512"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95C12EB-E60F-48CF-AA46-5A85325651C5}" type="datetime1">
              <a:rPr lang="zh-CN" altLang="en-US" sz="1400" smtClean="0"/>
              <a:pPr>
                <a:spcBef>
                  <a:spcPct val="0"/>
                </a:spcBef>
                <a:buFontTx/>
                <a:buNone/>
              </a:pPr>
              <a:t>2017/9/24</a:t>
            </a:fld>
            <a:endParaRPr lang="en-US" altLang="zh-CN" sz="1400" smtClean="0"/>
          </a:p>
        </p:txBody>
      </p:sp>
      <p:sp>
        <p:nvSpPr>
          <p:cNvPr id="4505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9E8A2B5-8042-4C29-9457-D2FEF955F3A2}" type="slidenum">
              <a:rPr lang="en-US" altLang="zh-CN" sz="1400"/>
              <a:pPr>
                <a:spcBef>
                  <a:spcPct val="0"/>
                </a:spcBef>
                <a:buFontTx/>
                <a:buNone/>
              </a:pPr>
              <a:t>53</a:t>
            </a:fld>
            <a:endParaRPr lang="en-US" altLang="zh-CN" sz="1400"/>
          </a:p>
        </p:txBody>
      </p:sp>
      <p:sp>
        <p:nvSpPr>
          <p:cNvPr id="45060" name="Rectangle 2"/>
          <p:cNvSpPr>
            <a:spLocks noGrp="1" noChangeArrowheads="1"/>
          </p:cNvSpPr>
          <p:nvPr>
            <p:ph type="title"/>
          </p:nvPr>
        </p:nvSpPr>
        <p:spPr/>
        <p:txBody>
          <a:bodyPr/>
          <a:lstStyle/>
          <a:p>
            <a:pPr eaLnBrk="1" hangingPunct="1"/>
            <a:r>
              <a:rPr lang="en-US" altLang="zh-CN" smtClean="0">
                <a:solidFill>
                  <a:srgbClr val="FFFF00"/>
                </a:solidFill>
              </a:rPr>
              <a:t>3</a:t>
            </a:r>
            <a:r>
              <a:rPr lang="zh-CN" altLang="en-US" smtClean="0">
                <a:solidFill>
                  <a:srgbClr val="FFFF00"/>
                </a:solidFill>
              </a:rPr>
              <a:t>、信息的真实性验证技术</a:t>
            </a:r>
          </a:p>
        </p:txBody>
      </p:sp>
      <p:sp>
        <p:nvSpPr>
          <p:cNvPr id="45061" name="Rectangle 9"/>
          <p:cNvSpPr>
            <a:spLocks noGrp="1" noChangeArrowheads="1"/>
          </p:cNvSpPr>
          <p:nvPr>
            <p:ph type="body" idx="1"/>
          </p:nvPr>
        </p:nvSpPr>
        <p:spPr>
          <a:xfrm>
            <a:off x="611188" y="1844675"/>
            <a:ext cx="7772400" cy="1728788"/>
          </a:xfrm>
        </p:spPr>
        <p:txBody>
          <a:bodyPr/>
          <a:lstStyle/>
          <a:p>
            <a:pPr algn="just" eaLnBrk="1" hangingPunct="1"/>
            <a:r>
              <a:rPr lang="zh-CN" altLang="en-US" smtClean="0">
                <a:solidFill>
                  <a:schemeClr val="bg1"/>
                </a:solidFill>
              </a:rPr>
              <a:t>也称为报文鉴别。</a:t>
            </a:r>
          </a:p>
          <a:p>
            <a:pPr algn="just" eaLnBrk="1" hangingPunct="1"/>
            <a:r>
              <a:rPr lang="zh-CN" altLang="en-US" smtClean="0">
                <a:solidFill>
                  <a:schemeClr val="bg1"/>
                </a:solidFill>
              </a:rPr>
              <a:t>用于防止：</a:t>
            </a:r>
            <a:r>
              <a:rPr lang="zh-CN" altLang="en-US" smtClean="0">
                <a:solidFill>
                  <a:srgbClr val="66FFFF"/>
                </a:solidFill>
              </a:rPr>
              <a:t>伪装、内容篡改、序号篡改、计时篡改</a:t>
            </a:r>
            <a:r>
              <a:rPr lang="zh-CN" altLang="en-US" smtClean="0">
                <a:solidFill>
                  <a:schemeClr val="bg1"/>
                </a:solidFill>
              </a:rPr>
              <a:t>（延时或重放）。</a:t>
            </a:r>
          </a:p>
        </p:txBody>
      </p:sp>
      <p:sp>
        <p:nvSpPr>
          <p:cNvPr id="45062" name="Text Box 10"/>
          <p:cNvSpPr txBox="1">
            <a:spLocks noChangeArrowheads="1"/>
          </p:cNvSpPr>
          <p:nvPr/>
        </p:nvSpPr>
        <p:spPr bwMode="auto">
          <a:xfrm>
            <a:off x="2771775" y="4365625"/>
            <a:ext cx="2592388" cy="1196975"/>
          </a:xfrm>
          <a:prstGeom prst="rect">
            <a:avLst/>
          </a:prstGeom>
          <a:solidFill>
            <a:schemeClr val="bg1"/>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AutoNum type="arabicPeriod"/>
            </a:pPr>
            <a:r>
              <a:rPr lang="zh-CN" altLang="en-US" sz="2400"/>
              <a:t>报文加密</a:t>
            </a:r>
          </a:p>
          <a:p>
            <a:pPr eaLnBrk="1" hangingPunct="1">
              <a:spcBef>
                <a:spcPct val="0"/>
              </a:spcBef>
              <a:buFontTx/>
              <a:buAutoNum type="arabicPeriod"/>
            </a:pPr>
            <a:r>
              <a:rPr lang="zh-CN" altLang="en-US" sz="2400"/>
              <a:t>报文鉴别码</a:t>
            </a:r>
          </a:p>
          <a:p>
            <a:pPr eaLnBrk="1" hangingPunct="1">
              <a:spcBef>
                <a:spcPct val="0"/>
              </a:spcBef>
              <a:buFontTx/>
              <a:buAutoNum type="arabicPeriod"/>
            </a:pPr>
            <a:r>
              <a:rPr lang="zh-CN" altLang="en-US" sz="2400"/>
              <a:t>散列函数</a:t>
            </a:r>
          </a:p>
        </p:txBody>
      </p:sp>
      <p:sp>
        <p:nvSpPr>
          <p:cNvPr id="45063" name="Text Box 11"/>
          <p:cNvSpPr txBox="1">
            <a:spLocks noChangeArrowheads="1"/>
          </p:cNvSpPr>
          <p:nvPr/>
        </p:nvSpPr>
        <p:spPr bwMode="auto">
          <a:xfrm>
            <a:off x="1908175" y="386080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FF00"/>
                </a:solidFill>
              </a:rPr>
              <a:t>三种方法：</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C08C691-F470-42EE-9EB8-89652114F90E}" type="datetime1">
              <a:rPr lang="zh-CN" altLang="en-US" sz="1400" smtClean="0"/>
              <a:pPr>
                <a:spcBef>
                  <a:spcPct val="0"/>
                </a:spcBef>
                <a:buFontTx/>
                <a:buNone/>
              </a:pPr>
              <a:t>2017/9/24</a:t>
            </a:fld>
            <a:endParaRPr lang="en-US" altLang="zh-CN" sz="1400" smtClean="0"/>
          </a:p>
        </p:txBody>
      </p:sp>
      <p:sp>
        <p:nvSpPr>
          <p:cNvPr id="4608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C541DD6-D8A7-4A83-8011-4F44661C478E}" type="slidenum">
              <a:rPr lang="en-US" altLang="zh-CN" sz="1400"/>
              <a:pPr>
                <a:spcBef>
                  <a:spcPct val="0"/>
                </a:spcBef>
                <a:buFontTx/>
                <a:buNone/>
              </a:pPr>
              <a:t>54</a:t>
            </a:fld>
            <a:endParaRPr lang="en-US" altLang="zh-CN" sz="1400"/>
          </a:p>
        </p:txBody>
      </p:sp>
      <p:sp>
        <p:nvSpPr>
          <p:cNvPr id="46084" name="Rectangle 2"/>
          <p:cNvSpPr>
            <a:spLocks noGrp="1" noChangeArrowheads="1"/>
          </p:cNvSpPr>
          <p:nvPr>
            <p:ph type="title"/>
          </p:nvPr>
        </p:nvSpPr>
        <p:spPr>
          <a:xfrm>
            <a:off x="609600" y="381000"/>
            <a:ext cx="7772400" cy="914400"/>
          </a:xfrm>
        </p:spPr>
        <p:txBody>
          <a:bodyPr/>
          <a:lstStyle/>
          <a:p>
            <a:pPr eaLnBrk="1" hangingPunct="1"/>
            <a:r>
              <a:rPr lang="zh-CN" altLang="en-US" smtClean="0">
                <a:solidFill>
                  <a:schemeClr val="bg1"/>
                </a:solidFill>
              </a:rPr>
              <a:t>报文鉴别码</a:t>
            </a:r>
            <a:r>
              <a:rPr lang="en-US" altLang="zh-CN" smtClean="0">
                <a:solidFill>
                  <a:schemeClr val="bg1"/>
                </a:solidFill>
              </a:rPr>
              <a:t>MAC</a:t>
            </a:r>
          </a:p>
        </p:txBody>
      </p:sp>
      <p:sp>
        <p:nvSpPr>
          <p:cNvPr id="46085" name="Text Box 4"/>
          <p:cNvSpPr txBox="1">
            <a:spLocks noChangeArrowheads="1"/>
          </p:cNvSpPr>
          <p:nvPr/>
        </p:nvSpPr>
        <p:spPr bwMode="auto">
          <a:xfrm>
            <a:off x="1116013" y="2060575"/>
            <a:ext cx="1223962" cy="46672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rPr>
              <a:t>报文</a:t>
            </a:r>
          </a:p>
        </p:txBody>
      </p:sp>
      <p:sp>
        <p:nvSpPr>
          <p:cNvPr id="46086" name="Text Box 5"/>
          <p:cNvSpPr txBox="1">
            <a:spLocks noChangeArrowheads="1"/>
          </p:cNvSpPr>
          <p:nvPr/>
        </p:nvSpPr>
        <p:spPr bwMode="auto">
          <a:xfrm>
            <a:off x="2700338" y="2565400"/>
            <a:ext cx="1235075" cy="83185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chemeClr val="bg1"/>
                </a:solidFill>
              </a:rPr>
              <a:t>MAC</a:t>
            </a:r>
          </a:p>
          <a:p>
            <a:pPr algn="ctr" eaLnBrk="1" hangingPunct="1">
              <a:spcBef>
                <a:spcPct val="0"/>
              </a:spcBef>
              <a:buFontTx/>
              <a:buNone/>
            </a:pPr>
            <a:r>
              <a:rPr lang="zh-CN" altLang="en-US" sz="2400">
                <a:solidFill>
                  <a:schemeClr val="bg1"/>
                </a:solidFill>
              </a:rPr>
              <a:t>编码器</a:t>
            </a:r>
          </a:p>
        </p:txBody>
      </p:sp>
      <p:sp>
        <p:nvSpPr>
          <p:cNvPr id="46087" name="Line 8"/>
          <p:cNvSpPr>
            <a:spLocks noChangeShapeType="1"/>
          </p:cNvSpPr>
          <p:nvPr/>
        </p:nvSpPr>
        <p:spPr bwMode="auto">
          <a:xfrm>
            <a:off x="3924300" y="2997200"/>
            <a:ext cx="3816350" cy="71438"/>
          </a:xfrm>
          <a:prstGeom prst="line">
            <a:avLst/>
          </a:prstGeom>
          <a:noFill/>
          <a:ln w="9525">
            <a:solidFill>
              <a:schemeClr val="hlink"/>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8" name="Text Box 11"/>
          <p:cNvSpPr txBox="1">
            <a:spLocks noChangeArrowheads="1"/>
          </p:cNvSpPr>
          <p:nvPr/>
        </p:nvSpPr>
        <p:spPr bwMode="auto">
          <a:xfrm>
            <a:off x="2760663" y="4170363"/>
            <a:ext cx="1108075" cy="46672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hlink"/>
                </a:solidFill>
              </a:rPr>
              <a:t>密钥源</a:t>
            </a:r>
          </a:p>
        </p:txBody>
      </p:sp>
      <p:sp>
        <p:nvSpPr>
          <p:cNvPr id="46089" name="Text Box 12"/>
          <p:cNvSpPr txBox="1">
            <a:spLocks noChangeArrowheads="1"/>
          </p:cNvSpPr>
          <p:nvPr/>
        </p:nvSpPr>
        <p:spPr bwMode="auto">
          <a:xfrm>
            <a:off x="4284663" y="3789363"/>
            <a:ext cx="1412875" cy="466725"/>
          </a:xfrm>
          <a:prstGeom prst="rect">
            <a:avLst/>
          </a:prstGeom>
          <a:solidFill>
            <a:srgbClr val="008000"/>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hlink"/>
                </a:solidFill>
              </a:rPr>
              <a:t>安全信道</a:t>
            </a:r>
          </a:p>
        </p:txBody>
      </p:sp>
      <p:sp>
        <p:nvSpPr>
          <p:cNvPr id="46090" name="Line 13"/>
          <p:cNvSpPr>
            <a:spLocks noChangeShapeType="1"/>
          </p:cNvSpPr>
          <p:nvPr/>
        </p:nvSpPr>
        <p:spPr bwMode="auto">
          <a:xfrm flipH="1" flipV="1">
            <a:off x="3276600" y="3429000"/>
            <a:ext cx="17463" cy="741363"/>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1" name="Line 14"/>
          <p:cNvSpPr>
            <a:spLocks noChangeShapeType="1"/>
          </p:cNvSpPr>
          <p:nvPr/>
        </p:nvSpPr>
        <p:spPr bwMode="auto">
          <a:xfrm>
            <a:off x="3294063" y="3941763"/>
            <a:ext cx="9906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2" name="Line 15"/>
          <p:cNvSpPr>
            <a:spLocks noChangeShapeType="1"/>
          </p:cNvSpPr>
          <p:nvPr/>
        </p:nvSpPr>
        <p:spPr bwMode="auto">
          <a:xfrm flipV="1">
            <a:off x="7235825" y="2636838"/>
            <a:ext cx="0" cy="1296987"/>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3" name="Line 16"/>
          <p:cNvSpPr>
            <a:spLocks noChangeShapeType="1"/>
          </p:cNvSpPr>
          <p:nvPr/>
        </p:nvSpPr>
        <p:spPr bwMode="auto">
          <a:xfrm flipV="1">
            <a:off x="5732463" y="3933825"/>
            <a:ext cx="1503362" cy="793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4" name="Text Box 18"/>
          <p:cNvSpPr txBox="1">
            <a:spLocks noChangeArrowheads="1"/>
          </p:cNvSpPr>
          <p:nvPr/>
        </p:nvSpPr>
        <p:spPr bwMode="auto">
          <a:xfrm>
            <a:off x="1835150" y="5157788"/>
            <a:ext cx="5156200"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99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FFFF00"/>
                </a:solidFill>
              </a:rPr>
              <a:t>MAC</a:t>
            </a:r>
            <a:r>
              <a:rPr lang="zh-CN" altLang="en-US" sz="2400">
                <a:solidFill>
                  <a:srgbClr val="FFFF00"/>
                </a:solidFill>
              </a:rPr>
              <a:t>码用来监督报文传输后是否出错</a:t>
            </a:r>
          </a:p>
        </p:txBody>
      </p:sp>
      <p:sp>
        <p:nvSpPr>
          <p:cNvPr id="46095" name="Text Box 22"/>
          <p:cNvSpPr txBox="1">
            <a:spLocks noChangeArrowheads="1"/>
          </p:cNvSpPr>
          <p:nvPr/>
        </p:nvSpPr>
        <p:spPr bwMode="auto">
          <a:xfrm>
            <a:off x="5292725" y="2060575"/>
            <a:ext cx="1152525" cy="46672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rPr>
              <a:t>报文</a:t>
            </a:r>
          </a:p>
        </p:txBody>
      </p:sp>
      <p:sp>
        <p:nvSpPr>
          <p:cNvPr id="46096" name="Line 23"/>
          <p:cNvSpPr>
            <a:spLocks noChangeShapeType="1"/>
          </p:cNvSpPr>
          <p:nvPr/>
        </p:nvSpPr>
        <p:spPr bwMode="auto">
          <a:xfrm>
            <a:off x="2339975" y="2276475"/>
            <a:ext cx="2952750" cy="0"/>
          </a:xfrm>
          <a:prstGeom prst="line">
            <a:avLst/>
          </a:prstGeom>
          <a:noFill/>
          <a:ln w="9525">
            <a:solidFill>
              <a:schemeClr val="hlink"/>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7" name="Text Box 24"/>
          <p:cNvSpPr txBox="1">
            <a:spLocks noChangeArrowheads="1"/>
          </p:cNvSpPr>
          <p:nvPr/>
        </p:nvSpPr>
        <p:spPr bwMode="auto">
          <a:xfrm>
            <a:off x="6732588" y="1773238"/>
            <a:ext cx="1235075" cy="83185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chemeClr val="bg1"/>
                </a:solidFill>
              </a:rPr>
              <a:t>MAC</a:t>
            </a:r>
          </a:p>
          <a:p>
            <a:pPr algn="ctr" eaLnBrk="1" hangingPunct="1">
              <a:spcBef>
                <a:spcPct val="0"/>
              </a:spcBef>
              <a:buFontTx/>
              <a:buNone/>
            </a:pPr>
            <a:r>
              <a:rPr lang="zh-CN" altLang="en-US" sz="2400">
                <a:solidFill>
                  <a:schemeClr val="bg1"/>
                </a:solidFill>
              </a:rPr>
              <a:t>编码器</a:t>
            </a:r>
          </a:p>
        </p:txBody>
      </p:sp>
      <p:sp>
        <p:nvSpPr>
          <p:cNvPr id="46098" name="Line 25"/>
          <p:cNvSpPr>
            <a:spLocks noChangeShapeType="1"/>
          </p:cNvSpPr>
          <p:nvPr/>
        </p:nvSpPr>
        <p:spPr bwMode="auto">
          <a:xfrm>
            <a:off x="1692275" y="2997200"/>
            <a:ext cx="1008063" cy="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99" name="Line 26"/>
          <p:cNvSpPr>
            <a:spLocks noChangeShapeType="1"/>
          </p:cNvSpPr>
          <p:nvPr/>
        </p:nvSpPr>
        <p:spPr bwMode="auto">
          <a:xfrm>
            <a:off x="1692275" y="2565400"/>
            <a:ext cx="0" cy="431800"/>
          </a:xfrm>
          <a:prstGeom prst="line">
            <a:avLst/>
          </a:prstGeom>
          <a:noFill/>
          <a:ln w="9525">
            <a:solidFill>
              <a:srgbClr val="FF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00" name="Line 27"/>
          <p:cNvSpPr>
            <a:spLocks noChangeShapeType="1"/>
          </p:cNvSpPr>
          <p:nvPr/>
        </p:nvSpPr>
        <p:spPr bwMode="auto">
          <a:xfrm>
            <a:off x="6443663" y="2276475"/>
            <a:ext cx="288925" cy="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01" name="Text Box 28"/>
          <p:cNvSpPr txBox="1">
            <a:spLocks noChangeArrowheads="1"/>
          </p:cNvSpPr>
          <p:nvPr/>
        </p:nvSpPr>
        <p:spPr bwMode="auto">
          <a:xfrm>
            <a:off x="7842250" y="2781300"/>
            <a:ext cx="803275"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rgbClr val="FFFF00"/>
                </a:solidFill>
              </a:rPr>
              <a:t>比较</a:t>
            </a:r>
          </a:p>
        </p:txBody>
      </p:sp>
      <p:sp>
        <p:nvSpPr>
          <p:cNvPr id="46102" name="Line 29"/>
          <p:cNvSpPr>
            <a:spLocks noChangeShapeType="1"/>
          </p:cNvSpPr>
          <p:nvPr/>
        </p:nvSpPr>
        <p:spPr bwMode="auto">
          <a:xfrm>
            <a:off x="8243888" y="2276475"/>
            <a:ext cx="0" cy="431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03" name="Line 30"/>
          <p:cNvSpPr>
            <a:spLocks noChangeShapeType="1"/>
          </p:cNvSpPr>
          <p:nvPr/>
        </p:nvSpPr>
        <p:spPr bwMode="auto">
          <a:xfrm>
            <a:off x="7956550" y="2276475"/>
            <a:ext cx="287338" cy="0"/>
          </a:xfrm>
          <a:prstGeom prst="line">
            <a:avLst/>
          </a:prstGeom>
          <a:noFill/>
          <a:ln w="9525">
            <a:solidFill>
              <a:srgbClr val="FF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04" name="Rectangle 31"/>
          <p:cNvSpPr>
            <a:spLocks noChangeArrowheads="1"/>
          </p:cNvSpPr>
          <p:nvPr/>
        </p:nvSpPr>
        <p:spPr bwMode="auto">
          <a:xfrm>
            <a:off x="827088" y="1557338"/>
            <a:ext cx="3313112" cy="2016125"/>
          </a:xfrm>
          <a:prstGeom prst="rect">
            <a:avLst/>
          </a:prstGeom>
          <a:noFill/>
          <a:ln w="9525">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46105" name="Rectangle 32"/>
          <p:cNvSpPr>
            <a:spLocks noChangeArrowheads="1"/>
          </p:cNvSpPr>
          <p:nvPr/>
        </p:nvSpPr>
        <p:spPr bwMode="auto">
          <a:xfrm>
            <a:off x="5003800" y="1557338"/>
            <a:ext cx="3816350" cy="2016125"/>
          </a:xfrm>
          <a:prstGeom prst="rect">
            <a:avLst/>
          </a:prstGeom>
          <a:noFill/>
          <a:ln w="9525">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46106" name="Line 33"/>
          <p:cNvSpPr>
            <a:spLocks noChangeShapeType="1"/>
          </p:cNvSpPr>
          <p:nvPr/>
        </p:nvSpPr>
        <p:spPr bwMode="auto">
          <a:xfrm>
            <a:off x="8675688" y="3068638"/>
            <a:ext cx="468312" cy="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AE546B2-DC0F-45F0-9383-98DF75D7ABD0}" type="datetime1">
              <a:rPr lang="zh-CN" altLang="en-US" sz="1400" smtClean="0"/>
              <a:pPr>
                <a:spcBef>
                  <a:spcPct val="0"/>
                </a:spcBef>
                <a:buFontTx/>
                <a:buNone/>
              </a:pPr>
              <a:t>2017/9/24</a:t>
            </a:fld>
            <a:endParaRPr lang="en-US" altLang="zh-CN" sz="1400" smtClean="0"/>
          </a:p>
        </p:txBody>
      </p:sp>
      <p:sp>
        <p:nvSpPr>
          <p:cNvPr id="4710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038BAB2-5EA7-4AF4-B252-B18C2AE4FB25}" type="slidenum">
              <a:rPr lang="en-US" altLang="zh-CN" sz="1400"/>
              <a:pPr>
                <a:spcBef>
                  <a:spcPct val="0"/>
                </a:spcBef>
                <a:buFontTx/>
                <a:buNone/>
              </a:pPr>
              <a:t>55</a:t>
            </a:fld>
            <a:endParaRPr lang="en-US" altLang="zh-CN" sz="1400"/>
          </a:p>
        </p:txBody>
      </p:sp>
      <p:sp>
        <p:nvSpPr>
          <p:cNvPr id="47108" name="Rectangle 2"/>
          <p:cNvSpPr>
            <a:spLocks noGrp="1" noChangeArrowheads="1"/>
          </p:cNvSpPr>
          <p:nvPr>
            <p:ph type="title"/>
          </p:nvPr>
        </p:nvSpPr>
        <p:spPr/>
        <p:txBody>
          <a:bodyPr/>
          <a:lstStyle/>
          <a:p>
            <a:pPr eaLnBrk="1" hangingPunct="1"/>
            <a:r>
              <a:rPr lang="zh-CN" altLang="en-US" smtClean="0">
                <a:solidFill>
                  <a:schemeClr val="bg1"/>
                </a:solidFill>
              </a:rPr>
              <a:t>散列函数</a:t>
            </a:r>
          </a:p>
        </p:txBody>
      </p:sp>
      <p:sp>
        <p:nvSpPr>
          <p:cNvPr id="47109" name="Rectangle 3"/>
          <p:cNvSpPr>
            <a:spLocks noGrp="1" noChangeArrowheads="1"/>
          </p:cNvSpPr>
          <p:nvPr>
            <p:ph type="body" idx="1"/>
          </p:nvPr>
        </p:nvSpPr>
        <p:spPr>
          <a:xfrm>
            <a:off x="685800" y="1981200"/>
            <a:ext cx="7772400" cy="2455863"/>
          </a:xfrm>
        </p:spPr>
        <p:txBody>
          <a:bodyPr/>
          <a:lstStyle/>
          <a:p>
            <a:pPr algn="just" eaLnBrk="1" hangingPunct="1">
              <a:lnSpc>
                <a:spcPct val="90000"/>
              </a:lnSpc>
            </a:pPr>
            <a:r>
              <a:rPr lang="zh-CN" altLang="en-US" sz="2800" smtClean="0">
                <a:solidFill>
                  <a:srgbClr val="CCFF66"/>
                </a:solidFill>
              </a:rPr>
              <a:t>也是一种报文鉴别码；</a:t>
            </a:r>
          </a:p>
          <a:p>
            <a:pPr algn="just" eaLnBrk="1" hangingPunct="1">
              <a:lnSpc>
                <a:spcPct val="90000"/>
              </a:lnSpc>
            </a:pPr>
            <a:r>
              <a:rPr lang="zh-CN" altLang="en-US" sz="2800" smtClean="0">
                <a:solidFill>
                  <a:srgbClr val="CCFF66"/>
                </a:solidFill>
              </a:rPr>
              <a:t>变长的报文产生定长的报文摘要；</a:t>
            </a:r>
          </a:p>
          <a:p>
            <a:pPr algn="just" eaLnBrk="1" hangingPunct="1">
              <a:lnSpc>
                <a:spcPct val="90000"/>
              </a:lnSpc>
            </a:pPr>
            <a:r>
              <a:rPr lang="zh-CN" altLang="en-US" sz="2800" smtClean="0">
                <a:solidFill>
                  <a:srgbClr val="CCFF66"/>
                </a:solidFill>
              </a:rPr>
              <a:t>报文摘要是所有报文比特的函数，报文的任一比特或若干比特变化都将产生不同的摘要输出。</a:t>
            </a:r>
          </a:p>
          <a:p>
            <a:pPr algn="just" eaLnBrk="1" hangingPunct="1">
              <a:lnSpc>
                <a:spcPct val="90000"/>
              </a:lnSpc>
            </a:pPr>
            <a:r>
              <a:rPr lang="zh-CN" altLang="en-US" sz="2800" smtClean="0">
                <a:solidFill>
                  <a:srgbClr val="CCFF66"/>
                </a:solidFill>
              </a:rPr>
              <a:t>典型的散列函数有</a:t>
            </a:r>
            <a:r>
              <a:rPr lang="en-US" altLang="zh-CN" sz="2800" smtClean="0">
                <a:solidFill>
                  <a:srgbClr val="CCFF66"/>
                </a:solidFill>
              </a:rPr>
              <a:t>MD5</a:t>
            </a:r>
            <a:r>
              <a:rPr lang="zh-CN" altLang="en-US" sz="2800" smtClean="0">
                <a:solidFill>
                  <a:srgbClr val="CCFF66"/>
                </a:solidFill>
              </a:rPr>
              <a:t>、</a:t>
            </a:r>
            <a:r>
              <a:rPr lang="en-US" altLang="zh-CN" sz="2800" smtClean="0">
                <a:solidFill>
                  <a:srgbClr val="CCFF66"/>
                </a:solidFill>
              </a:rPr>
              <a:t>SHA</a:t>
            </a:r>
          </a:p>
        </p:txBody>
      </p:sp>
      <p:sp>
        <p:nvSpPr>
          <p:cNvPr id="47110" name="Rectangle 5" descr="10%"/>
          <p:cNvSpPr>
            <a:spLocks noChangeArrowheads="1"/>
          </p:cNvSpPr>
          <p:nvPr/>
        </p:nvSpPr>
        <p:spPr bwMode="auto">
          <a:xfrm>
            <a:off x="1692275" y="4581525"/>
            <a:ext cx="1223963" cy="1727200"/>
          </a:xfrm>
          <a:prstGeom prst="rect">
            <a:avLst/>
          </a:prstGeom>
          <a:pattFill prst="pct10">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报文</a:t>
            </a:r>
          </a:p>
        </p:txBody>
      </p:sp>
      <p:sp>
        <p:nvSpPr>
          <p:cNvPr id="47111" name="Text Box 6"/>
          <p:cNvSpPr txBox="1">
            <a:spLocks noChangeArrowheads="1"/>
          </p:cNvSpPr>
          <p:nvPr/>
        </p:nvSpPr>
        <p:spPr bwMode="auto">
          <a:xfrm>
            <a:off x="5148263" y="5300663"/>
            <a:ext cx="1728787" cy="466725"/>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rgbClr val="CCFF66"/>
                </a:solidFill>
              </a:rPr>
              <a:t>128bits</a:t>
            </a:r>
          </a:p>
        </p:txBody>
      </p:sp>
      <p:sp>
        <p:nvSpPr>
          <p:cNvPr id="47112" name="Freeform 9"/>
          <p:cNvSpPr>
            <a:spLocks/>
          </p:cNvSpPr>
          <p:nvPr/>
        </p:nvSpPr>
        <p:spPr bwMode="auto">
          <a:xfrm>
            <a:off x="2916238" y="4521200"/>
            <a:ext cx="792162" cy="1824038"/>
          </a:xfrm>
          <a:custGeom>
            <a:avLst/>
            <a:gdLst>
              <a:gd name="T0" fmla="*/ 0 w 499"/>
              <a:gd name="T1" fmla="*/ 2147483646 h 1149"/>
              <a:gd name="T2" fmla="*/ 2147483646 w 499"/>
              <a:gd name="T3" fmla="*/ 2147483646 h 1149"/>
              <a:gd name="T4" fmla="*/ 2147483646 w 499"/>
              <a:gd name="T5" fmla="*/ 2147483646 h 1149"/>
              <a:gd name="T6" fmla="*/ 2147483646 w 499"/>
              <a:gd name="T7" fmla="*/ 2147483646 h 1149"/>
              <a:gd name="T8" fmla="*/ 2147483646 w 499"/>
              <a:gd name="T9" fmla="*/ 2147483646 h 1149"/>
              <a:gd name="T10" fmla="*/ 2147483646 w 499"/>
              <a:gd name="T11" fmla="*/ 2147483646 h 1149"/>
              <a:gd name="T12" fmla="*/ 0 w 499"/>
              <a:gd name="T13" fmla="*/ 2147483646 h 11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1149">
                <a:moveTo>
                  <a:pt x="0" y="38"/>
                </a:moveTo>
                <a:cubicBezTo>
                  <a:pt x="102" y="19"/>
                  <a:pt x="204" y="0"/>
                  <a:pt x="272" y="83"/>
                </a:cubicBezTo>
                <a:cubicBezTo>
                  <a:pt x="340" y="166"/>
                  <a:pt x="370" y="446"/>
                  <a:pt x="408" y="537"/>
                </a:cubicBezTo>
                <a:cubicBezTo>
                  <a:pt x="446" y="628"/>
                  <a:pt x="499" y="597"/>
                  <a:pt x="499" y="627"/>
                </a:cubicBezTo>
                <a:cubicBezTo>
                  <a:pt x="499" y="657"/>
                  <a:pt x="438" y="642"/>
                  <a:pt x="408" y="718"/>
                </a:cubicBezTo>
                <a:cubicBezTo>
                  <a:pt x="378" y="794"/>
                  <a:pt x="385" y="1013"/>
                  <a:pt x="317" y="1081"/>
                </a:cubicBezTo>
                <a:cubicBezTo>
                  <a:pt x="249" y="1149"/>
                  <a:pt x="53" y="1119"/>
                  <a:pt x="0" y="1126"/>
                </a:cubicBezTo>
              </a:path>
            </a:pathLst>
          </a:custGeom>
          <a:noFill/>
          <a:ln w="9525" cap="flat" cmpd="sng">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13" name="Line 10"/>
          <p:cNvSpPr>
            <a:spLocks noChangeShapeType="1"/>
          </p:cNvSpPr>
          <p:nvPr/>
        </p:nvSpPr>
        <p:spPr bwMode="auto">
          <a:xfrm>
            <a:off x="3851275" y="5516563"/>
            <a:ext cx="1225550" cy="0"/>
          </a:xfrm>
          <a:prstGeom prst="line">
            <a:avLst/>
          </a:prstGeom>
          <a:noFill/>
          <a:ln w="9525">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14" name="Text Box 11"/>
          <p:cNvSpPr txBox="1">
            <a:spLocks noChangeArrowheads="1"/>
          </p:cNvSpPr>
          <p:nvPr/>
        </p:nvSpPr>
        <p:spPr bwMode="auto">
          <a:xfrm>
            <a:off x="4067175" y="4941888"/>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rgbClr val="CCFF66"/>
                </a:solidFill>
              </a:rPr>
              <a:t>MD5</a:t>
            </a:r>
          </a:p>
        </p:txBody>
      </p:sp>
      <p:sp>
        <p:nvSpPr>
          <p:cNvPr id="47115" name="Text Box 13"/>
          <p:cNvSpPr txBox="1">
            <a:spLocks noChangeArrowheads="1"/>
          </p:cNvSpPr>
          <p:nvPr/>
        </p:nvSpPr>
        <p:spPr bwMode="auto">
          <a:xfrm>
            <a:off x="5580063" y="58769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rgbClr val="CCFF66"/>
                </a:solidFill>
              </a:rPr>
              <a:t>摘要</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AABE2A1-D65A-4E96-B5EA-1E0113112DE9}" type="datetime1">
              <a:rPr lang="zh-CN" altLang="en-US" sz="1400" smtClean="0"/>
              <a:pPr>
                <a:spcBef>
                  <a:spcPct val="0"/>
                </a:spcBef>
                <a:buFontTx/>
                <a:buNone/>
              </a:pPr>
              <a:t>2017/9/24</a:t>
            </a:fld>
            <a:endParaRPr lang="en-US" altLang="zh-CN" sz="1400" smtClean="0"/>
          </a:p>
        </p:txBody>
      </p:sp>
      <p:sp>
        <p:nvSpPr>
          <p:cNvPr id="4813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78389C0-BDC5-47A6-A0D5-ECCAC911BC09}" type="slidenum">
              <a:rPr lang="en-US" altLang="zh-CN" sz="1400"/>
              <a:pPr>
                <a:spcBef>
                  <a:spcPct val="0"/>
                </a:spcBef>
                <a:buFontTx/>
                <a:buNone/>
              </a:pPr>
              <a:t>56</a:t>
            </a:fld>
            <a:endParaRPr lang="en-US" altLang="zh-CN" sz="1400"/>
          </a:p>
        </p:txBody>
      </p:sp>
      <p:sp>
        <p:nvSpPr>
          <p:cNvPr id="48132" name="Rectangle 2"/>
          <p:cNvSpPr>
            <a:spLocks noGrp="1" noChangeArrowheads="1"/>
          </p:cNvSpPr>
          <p:nvPr>
            <p:ph type="title"/>
          </p:nvPr>
        </p:nvSpPr>
        <p:spPr/>
        <p:txBody>
          <a:bodyPr/>
          <a:lstStyle/>
          <a:p>
            <a:pPr eaLnBrk="1" hangingPunct="1"/>
            <a:r>
              <a:rPr lang="zh-CN" altLang="en-US" sz="4000" smtClean="0">
                <a:solidFill>
                  <a:srgbClr val="FFFF00"/>
                </a:solidFill>
              </a:rPr>
              <a:t>消息认证与数字水印</a:t>
            </a:r>
            <a:br>
              <a:rPr lang="zh-CN" altLang="en-US" sz="4000" smtClean="0">
                <a:solidFill>
                  <a:srgbClr val="FFFF00"/>
                </a:solidFill>
              </a:rPr>
            </a:br>
            <a:r>
              <a:rPr lang="zh-CN" altLang="en-US" sz="4000" smtClean="0">
                <a:solidFill>
                  <a:srgbClr val="FFFF00"/>
                </a:solidFill>
              </a:rPr>
              <a:t>在防篡改上的区别</a:t>
            </a:r>
          </a:p>
        </p:txBody>
      </p:sp>
      <p:sp>
        <p:nvSpPr>
          <p:cNvPr id="48133" name="Rectangle 3"/>
          <p:cNvSpPr>
            <a:spLocks noGrp="1" noChangeArrowheads="1"/>
          </p:cNvSpPr>
          <p:nvPr>
            <p:ph type="body" idx="1"/>
          </p:nvPr>
        </p:nvSpPr>
        <p:spPr>
          <a:xfrm>
            <a:off x="684213" y="2133600"/>
            <a:ext cx="7772400" cy="2311400"/>
          </a:xfrm>
          <a:ln>
            <a:solidFill>
              <a:srgbClr val="FFFF00"/>
            </a:solidFill>
            <a:miter lim="800000"/>
            <a:headEnd/>
            <a:tailEnd/>
          </a:ln>
        </p:spPr>
        <p:txBody>
          <a:bodyPr/>
          <a:lstStyle/>
          <a:p>
            <a:pPr algn="just" eaLnBrk="1" hangingPunct="1"/>
            <a:r>
              <a:rPr lang="zh-CN" altLang="en-US" smtClean="0">
                <a:solidFill>
                  <a:srgbClr val="CCFF66"/>
                </a:solidFill>
              </a:rPr>
              <a:t>消息认证用散列函数生成摘要，将摘要附在原始信息后，一起传送。</a:t>
            </a:r>
          </a:p>
          <a:p>
            <a:pPr algn="just" eaLnBrk="1" hangingPunct="1"/>
            <a:r>
              <a:rPr lang="zh-CN" altLang="en-US" smtClean="0">
                <a:solidFill>
                  <a:srgbClr val="CCFF66"/>
                </a:solidFill>
              </a:rPr>
              <a:t>数字水印中采用脆弱水印，水印嵌入原始信息中，一旦有篡改，水印即失效。</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01BF62D-66DC-4D9B-A92F-A3CCF22761BE}" type="datetime1">
              <a:rPr lang="zh-CN" altLang="en-US" sz="1400" smtClean="0"/>
              <a:pPr>
                <a:spcBef>
                  <a:spcPct val="0"/>
                </a:spcBef>
                <a:buFontTx/>
                <a:buNone/>
              </a:pPr>
              <a:t>2017/9/24</a:t>
            </a:fld>
            <a:endParaRPr lang="en-US" altLang="zh-CN" sz="1400" smtClean="0"/>
          </a:p>
        </p:txBody>
      </p:sp>
      <p:sp>
        <p:nvSpPr>
          <p:cNvPr id="4915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B390038-9558-4D9E-B98D-4C65D4D17C52}" type="slidenum">
              <a:rPr lang="en-US" altLang="zh-CN" sz="1400"/>
              <a:pPr>
                <a:spcBef>
                  <a:spcPct val="0"/>
                </a:spcBef>
                <a:buFontTx/>
                <a:buNone/>
              </a:pPr>
              <a:t>57</a:t>
            </a:fld>
            <a:endParaRPr lang="en-US" altLang="zh-CN" sz="1400"/>
          </a:p>
        </p:txBody>
      </p:sp>
      <p:sp>
        <p:nvSpPr>
          <p:cNvPr id="49156" name="Rectangle 2"/>
          <p:cNvSpPr>
            <a:spLocks noGrp="1" noChangeArrowheads="1"/>
          </p:cNvSpPr>
          <p:nvPr>
            <p:ph type="title"/>
          </p:nvPr>
        </p:nvSpPr>
        <p:spPr>
          <a:xfrm>
            <a:off x="685800" y="609600"/>
            <a:ext cx="4800600" cy="762000"/>
          </a:xfrm>
        </p:spPr>
        <p:txBody>
          <a:bodyPr/>
          <a:lstStyle/>
          <a:p>
            <a:pPr algn="l" eaLnBrk="1" hangingPunct="1"/>
            <a:r>
              <a:rPr lang="zh-CN" altLang="en-US" smtClean="0">
                <a:solidFill>
                  <a:schemeClr val="bg1"/>
                </a:solidFill>
              </a:rPr>
              <a:t>发信者身份认证</a:t>
            </a:r>
            <a:r>
              <a:rPr lang="en-US" altLang="zh-CN" smtClean="0">
                <a:solidFill>
                  <a:schemeClr val="bg1"/>
                </a:solidFill>
                <a:sym typeface="Wingdings" panose="05000000000000000000" pitchFamily="2" charset="2"/>
              </a:rPr>
              <a:t>:</a:t>
            </a:r>
            <a:endParaRPr lang="en-US" altLang="zh-CN" smtClean="0">
              <a:solidFill>
                <a:schemeClr val="bg1"/>
              </a:solidFill>
            </a:endParaRPr>
          </a:p>
        </p:txBody>
      </p:sp>
      <p:sp>
        <p:nvSpPr>
          <p:cNvPr id="49157" name="Text Box 5"/>
          <p:cNvSpPr txBox="1">
            <a:spLocks noChangeArrowheads="1"/>
          </p:cNvSpPr>
          <p:nvPr/>
        </p:nvSpPr>
        <p:spPr bwMode="auto">
          <a:xfrm>
            <a:off x="773113" y="2770188"/>
            <a:ext cx="1260475" cy="466725"/>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FF9999"/>
                </a:solidFill>
              </a:rPr>
              <a:t>*******</a:t>
            </a:r>
          </a:p>
        </p:txBody>
      </p:sp>
      <p:pic>
        <p:nvPicPr>
          <p:cNvPr id="49158" name="Picture 6" descr="IC卡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981200"/>
            <a:ext cx="10668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7" descr="USB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1928813"/>
            <a:ext cx="121920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8" descr="验指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800600"/>
            <a:ext cx="12096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9" descr="人脸"/>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513" y="4724400"/>
            <a:ext cx="17526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10" descr="虹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9313" y="4724400"/>
            <a:ext cx="1589087"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Rectangle 12"/>
          <p:cNvSpPr>
            <a:spLocks noChangeArrowheads="1"/>
          </p:cNvSpPr>
          <p:nvPr/>
        </p:nvSpPr>
        <p:spPr bwMode="auto">
          <a:xfrm>
            <a:off x="925513" y="3451225"/>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hlink"/>
                </a:solidFill>
              </a:rPr>
              <a:t>口令</a:t>
            </a:r>
          </a:p>
        </p:txBody>
      </p:sp>
      <p:sp>
        <p:nvSpPr>
          <p:cNvPr id="49164" name="Rectangle 13"/>
          <p:cNvSpPr>
            <a:spLocks noChangeArrowheads="1"/>
          </p:cNvSpPr>
          <p:nvPr/>
        </p:nvSpPr>
        <p:spPr bwMode="auto">
          <a:xfrm>
            <a:off x="3287713" y="3527425"/>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chemeClr val="hlink"/>
                </a:solidFill>
              </a:rPr>
              <a:t>IC</a:t>
            </a:r>
            <a:r>
              <a:rPr lang="zh-CN" altLang="en-US" sz="2800">
                <a:solidFill>
                  <a:schemeClr val="hlink"/>
                </a:solidFill>
              </a:rPr>
              <a:t>卡</a:t>
            </a:r>
          </a:p>
        </p:txBody>
      </p:sp>
      <p:sp>
        <p:nvSpPr>
          <p:cNvPr id="49165" name="Rectangle 14"/>
          <p:cNvSpPr>
            <a:spLocks noChangeArrowheads="1"/>
          </p:cNvSpPr>
          <p:nvPr/>
        </p:nvSpPr>
        <p:spPr bwMode="auto">
          <a:xfrm>
            <a:off x="5192713" y="3451225"/>
            <a:ext cx="2811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chemeClr val="hlink"/>
                </a:solidFill>
              </a:rPr>
              <a:t>USBkey</a:t>
            </a:r>
            <a:r>
              <a:rPr lang="zh-CN" altLang="en-US" sz="2800">
                <a:solidFill>
                  <a:schemeClr val="hlink"/>
                </a:solidFill>
              </a:rPr>
              <a:t>数字证书</a:t>
            </a:r>
          </a:p>
        </p:txBody>
      </p:sp>
      <p:sp>
        <p:nvSpPr>
          <p:cNvPr id="49166" name="Rectangle 15"/>
          <p:cNvSpPr>
            <a:spLocks noChangeArrowheads="1"/>
          </p:cNvSpPr>
          <p:nvPr/>
        </p:nvSpPr>
        <p:spPr bwMode="auto">
          <a:xfrm>
            <a:off x="0" y="6196013"/>
            <a:ext cx="1565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chemeClr val="hlink"/>
                </a:solidFill>
              </a:rPr>
              <a:t>指纹</a:t>
            </a:r>
            <a:r>
              <a:rPr lang="en-US" altLang="zh-CN" sz="2000">
                <a:solidFill>
                  <a:schemeClr val="hlink"/>
                </a:solidFill>
              </a:rPr>
              <a:t>500kbits</a:t>
            </a:r>
          </a:p>
        </p:txBody>
      </p:sp>
      <p:sp>
        <p:nvSpPr>
          <p:cNvPr id="49167" name="Rectangle 16"/>
          <p:cNvSpPr>
            <a:spLocks noChangeArrowheads="1"/>
          </p:cNvSpPr>
          <p:nvPr/>
        </p:nvSpPr>
        <p:spPr bwMode="auto">
          <a:xfrm>
            <a:off x="2438400" y="6096000"/>
            <a:ext cx="125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hlink"/>
                </a:solidFill>
              </a:rPr>
              <a:t>脸形？</a:t>
            </a:r>
          </a:p>
        </p:txBody>
      </p:sp>
      <p:sp>
        <p:nvSpPr>
          <p:cNvPr id="49168" name="Rectangle 17"/>
          <p:cNvSpPr>
            <a:spLocks noChangeArrowheads="1"/>
          </p:cNvSpPr>
          <p:nvPr/>
        </p:nvSpPr>
        <p:spPr bwMode="auto">
          <a:xfrm>
            <a:off x="4648200" y="6172200"/>
            <a:ext cx="158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chemeClr val="hlink"/>
                </a:solidFill>
              </a:rPr>
              <a:t>虹膜</a:t>
            </a:r>
            <a:r>
              <a:rPr lang="en-US" altLang="zh-CN" sz="2000">
                <a:solidFill>
                  <a:schemeClr val="hlink"/>
                </a:solidFill>
              </a:rPr>
              <a:t>256</a:t>
            </a:r>
            <a:r>
              <a:rPr lang="zh-CN" altLang="en-US" sz="2000">
                <a:solidFill>
                  <a:schemeClr val="hlink"/>
                </a:solidFill>
              </a:rPr>
              <a:t>字节</a:t>
            </a:r>
          </a:p>
        </p:txBody>
      </p:sp>
      <p:sp>
        <p:nvSpPr>
          <p:cNvPr id="49169" name="Text Box 18"/>
          <p:cNvSpPr txBox="1">
            <a:spLocks noChangeArrowheads="1"/>
          </p:cNvSpPr>
          <p:nvPr/>
        </p:nvSpPr>
        <p:spPr bwMode="auto">
          <a:xfrm>
            <a:off x="7086600" y="6096000"/>
            <a:ext cx="141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CECFF"/>
                </a:solidFill>
              </a:rPr>
              <a:t>声纹</a:t>
            </a:r>
            <a:r>
              <a:rPr lang="en-US" altLang="zh-CN" sz="2400">
                <a:solidFill>
                  <a:srgbClr val="CCECFF"/>
                </a:solidFill>
              </a:rPr>
              <a:t>48bit</a:t>
            </a:r>
          </a:p>
        </p:txBody>
      </p:sp>
      <p:pic>
        <p:nvPicPr>
          <p:cNvPr id="49170" name="Picture 21" descr="BD04956_"/>
          <p:cNvPicPr>
            <a:picLocks noChangeAspect="1" noChangeArrowheads="1"/>
          </p:cNvPicPr>
          <p:nvPr/>
        </p:nvPicPr>
        <p:blipFill>
          <a:blip r:embed="rId7" cstate="print">
            <a:extLst>
              <a:ext uri="{28A0092B-C50C-407E-A947-70E740481C1C}">
                <a14:useLocalDpi xmlns:a14="http://schemas.microsoft.com/office/drawing/2010/main" val="0"/>
              </a:ext>
            </a:extLst>
          </a:blip>
          <a:srcRect l="9993" r="30049" b="63228"/>
          <a:stretch>
            <a:fillRect/>
          </a:stretch>
        </p:blipFill>
        <p:spPr bwMode="auto">
          <a:xfrm>
            <a:off x="6934200" y="48006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1" name="Text Box 22"/>
          <p:cNvSpPr txBox="1">
            <a:spLocks noChangeArrowheads="1"/>
          </p:cNvSpPr>
          <p:nvPr/>
        </p:nvSpPr>
        <p:spPr bwMode="auto">
          <a:xfrm>
            <a:off x="5364163" y="836613"/>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9999"/>
                </a:solidFill>
              </a:rPr>
              <a:t>消息来自哪一个人？</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5EEE9B6-473D-4770-BDB0-1607EB236D2D}" type="datetime1">
              <a:rPr lang="zh-CN" altLang="en-US" sz="1400" smtClean="0"/>
              <a:pPr>
                <a:spcBef>
                  <a:spcPct val="0"/>
                </a:spcBef>
                <a:buFontTx/>
                <a:buNone/>
              </a:pPr>
              <a:t>2017/9/24</a:t>
            </a:fld>
            <a:endParaRPr lang="en-US" altLang="zh-CN" sz="1400" smtClean="0"/>
          </a:p>
        </p:txBody>
      </p:sp>
      <p:sp>
        <p:nvSpPr>
          <p:cNvPr id="5017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463D0B9-E8D1-45C2-813F-0B28EC728ED9}" type="slidenum">
              <a:rPr lang="en-US" altLang="zh-CN" sz="1400"/>
              <a:pPr>
                <a:spcBef>
                  <a:spcPct val="0"/>
                </a:spcBef>
                <a:buFontTx/>
                <a:buNone/>
              </a:pPr>
              <a:t>58</a:t>
            </a:fld>
            <a:endParaRPr lang="en-US" altLang="zh-CN" sz="1400"/>
          </a:p>
        </p:txBody>
      </p:sp>
      <p:sp>
        <p:nvSpPr>
          <p:cNvPr id="50180" name="Rectangle 1026"/>
          <p:cNvSpPr>
            <a:spLocks noGrp="1" noChangeArrowheads="1"/>
          </p:cNvSpPr>
          <p:nvPr>
            <p:ph type="title"/>
          </p:nvPr>
        </p:nvSpPr>
        <p:spPr/>
        <p:txBody>
          <a:bodyPr/>
          <a:lstStyle/>
          <a:p>
            <a:pPr algn="l" eaLnBrk="1" hangingPunct="1"/>
            <a:r>
              <a:rPr lang="zh-CN" altLang="en-US" smtClean="0">
                <a:solidFill>
                  <a:schemeClr val="hlink"/>
                </a:solidFill>
              </a:rPr>
              <a:t>消息来源认证：</a:t>
            </a:r>
          </a:p>
        </p:txBody>
      </p:sp>
      <p:sp>
        <p:nvSpPr>
          <p:cNvPr id="50181" name="Rectangle 1027"/>
          <p:cNvSpPr>
            <a:spLocks noGrp="1" noChangeArrowheads="1"/>
          </p:cNvSpPr>
          <p:nvPr>
            <p:ph type="body" idx="1"/>
          </p:nvPr>
        </p:nvSpPr>
        <p:spPr>
          <a:xfrm>
            <a:off x="685800" y="2590800"/>
            <a:ext cx="2590800" cy="685800"/>
          </a:xfrm>
        </p:spPr>
        <p:txBody>
          <a:bodyPr/>
          <a:lstStyle/>
          <a:p>
            <a:pPr eaLnBrk="1" hangingPunct="1"/>
            <a:r>
              <a:rPr lang="zh-CN" altLang="en-US" smtClean="0">
                <a:solidFill>
                  <a:schemeClr val="hlink"/>
                </a:solidFill>
              </a:rPr>
              <a:t>射频指纹</a:t>
            </a:r>
          </a:p>
        </p:txBody>
      </p:sp>
      <p:sp>
        <p:nvSpPr>
          <p:cNvPr id="50182" name="Text Box 1028"/>
          <p:cNvSpPr txBox="1">
            <a:spLocks noChangeArrowheads="1"/>
          </p:cNvSpPr>
          <p:nvPr/>
        </p:nvSpPr>
        <p:spPr bwMode="auto">
          <a:xfrm>
            <a:off x="5089525" y="101123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FF00"/>
                </a:solidFill>
              </a:rPr>
              <a:t>消息来自哪台设备？</a:t>
            </a:r>
          </a:p>
        </p:txBody>
      </p:sp>
      <p:pic>
        <p:nvPicPr>
          <p:cNvPr id="50183" name="Picture 1032" descr="sj2_0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505200"/>
            <a:ext cx="20193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Text Box 1033"/>
          <p:cNvSpPr txBox="1">
            <a:spLocks noChangeArrowheads="1"/>
          </p:cNvSpPr>
          <p:nvPr/>
        </p:nvSpPr>
        <p:spPr bwMode="auto">
          <a:xfrm>
            <a:off x="3492500" y="4149725"/>
            <a:ext cx="4927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400">
                <a:solidFill>
                  <a:schemeClr val="hlink"/>
                </a:solidFill>
              </a:rPr>
              <a:t> </a:t>
            </a:r>
            <a:r>
              <a:rPr lang="zh-CN" altLang="en-US" sz="2400">
                <a:solidFill>
                  <a:schemeClr val="hlink"/>
                </a:solidFill>
              </a:rPr>
              <a:t>设备身份：</a:t>
            </a:r>
          </a:p>
          <a:p>
            <a:pPr eaLnBrk="1" hangingPunct="1">
              <a:spcBef>
                <a:spcPct val="0"/>
              </a:spcBef>
              <a:buFontTx/>
              <a:buNone/>
            </a:pPr>
            <a:r>
              <a:rPr lang="zh-CN" altLang="en-US" sz="2400">
                <a:solidFill>
                  <a:schemeClr val="hlink"/>
                </a:solidFill>
              </a:rPr>
              <a:t>　</a:t>
            </a:r>
            <a:r>
              <a:rPr lang="en-US" altLang="zh-CN" sz="2400">
                <a:solidFill>
                  <a:schemeClr val="hlink"/>
                </a:solidFill>
              </a:rPr>
              <a:t>USBkey</a:t>
            </a:r>
            <a:r>
              <a:rPr lang="zh-CN" altLang="en-US" sz="2400">
                <a:solidFill>
                  <a:schemeClr val="hlink"/>
                </a:solidFill>
              </a:rPr>
              <a:t>、</a:t>
            </a:r>
            <a:r>
              <a:rPr lang="en-US" altLang="zh-CN" sz="2400">
                <a:solidFill>
                  <a:schemeClr val="hlink"/>
                </a:solidFill>
              </a:rPr>
              <a:t>IC</a:t>
            </a:r>
            <a:r>
              <a:rPr lang="zh-CN" altLang="en-US" sz="2400">
                <a:solidFill>
                  <a:schemeClr val="hlink"/>
                </a:solidFill>
              </a:rPr>
              <a:t>卡、</a:t>
            </a:r>
            <a:r>
              <a:rPr lang="en-US" altLang="zh-CN" sz="2400">
                <a:solidFill>
                  <a:schemeClr val="hlink"/>
                </a:solidFill>
              </a:rPr>
              <a:t>IP</a:t>
            </a:r>
            <a:r>
              <a:rPr lang="zh-CN" altLang="en-US" sz="2400">
                <a:solidFill>
                  <a:schemeClr val="hlink"/>
                </a:solidFill>
              </a:rPr>
              <a:t>、</a:t>
            </a:r>
            <a:r>
              <a:rPr lang="en-US" altLang="zh-CN" sz="2400">
                <a:solidFill>
                  <a:schemeClr val="hlink"/>
                </a:solidFill>
              </a:rPr>
              <a:t>MAC</a:t>
            </a:r>
            <a:r>
              <a:rPr lang="zh-CN" altLang="en-US" sz="2400">
                <a:solidFill>
                  <a:schemeClr val="hlink"/>
                </a:solidFill>
              </a:rPr>
              <a:t>地址等</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0F4CC54-A4F1-4913-9D82-982685DFF764}" type="datetime1">
              <a:rPr lang="zh-CN" altLang="en-US" sz="1400" smtClean="0"/>
              <a:pPr>
                <a:spcBef>
                  <a:spcPct val="0"/>
                </a:spcBef>
                <a:buFontTx/>
                <a:buNone/>
              </a:pPr>
              <a:t>2017/9/24</a:t>
            </a:fld>
            <a:endParaRPr lang="en-US" altLang="zh-CN" sz="1400" smtClean="0"/>
          </a:p>
        </p:txBody>
      </p:sp>
      <p:sp>
        <p:nvSpPr>
          <p:cNvPr id="5120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E8E4599-CB1E-4F85-B231-107C3699F8DB}" type="slidenum">
              <a:rPr lang="en-US" altLang="zh-CN" sz="1400"/>
              <a:pPr>
                <a:spcBef>
                  <a:spcPct val="0"/>
                </a:spcBef>
                <a:buFontTx/>
                <a:buNone/>
              </a:pPr>
              <a:t>59</a:t>
            </a:fld>
            <a:endParaRPr lang="en-US" altLang="zh-CN" sz="1400"/>
          </a:p>
        </p:txBody>
      </p:sp>
      <p:sp>
        <p:nvSpPr>
          <p:cNvPr id="51204" name="Rectangle 2"/>
          <p:cNvSpPr>
            <a:spLocks noGrp="1" noChangeArrowheads="1"/>
          </p:cNvSpPr>
          <p:nvPr>
            <p:ph type="title"/>
          </p:nvPr>
        </p:nvSpPr>
        <p:spPr>
          <a:xfrm>
            <a:off x="685800" y="533400"/>
            <a:ext cx="7772400" cy="762000"/>
          </a:xfrm>
        </p:spPr>
        <p:txBody>
          <a:bodyPr/>
          <a:lstStyle/>
          <a:p>
            <a:pPr eaLnBrk="1" hangingPunct="1"/>
            <a:r>
              <a:rPr lang="zh-CN" altLang="en-US" smtClean="0">
                <a:solidFill>
                  <a:schemeClr val="bg1"/>
                </a:solidFill>
              </a:rPr>
              <a:t>认证协议</a:t>
            </a:r>
          </a:p>
        </p:txBody>
      </p:sp>
      <p:sp>
        <p:nvSpPr>
          <p:cNvPr id="51205" name="Text Box 21"/>
          <p:cNvSpPr txBox="1">
            <a:spLocks noChangeArrowheads="1"/>
          </p:cNvSpPr>
          <p:nvPr/>
        </p:nvSpPr>
        <p:spPr bwMode="auto">
          <a:xfrm>
            <a:off x="971550" y="2492375"/>
            <a:ext cx="7704138"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538" indent="-36353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2600">
                <a:solidFill>
                  <a:srgbClr val="FFFFCC"/>
                </a:solidFill>
              </a:rPr>
              <a:t>单向认证协议：</a:t>
            </a:r>
            <a:r>
              <a:rPr lang="zh-CN" altLang="en-US" sz="2600">
                <a:solidFill>
                  <a:srgbClr val="FF9999"/>
                </a:solidFill>
              </a:rPr>
              <a:t>“提问”</a:t>
            </a:r>
            <a:r>
              <a:rPr lang="zh-CN" altLang="en-US" sz="2600">
                <a:solidFill>
                  <a:srgbClr val="FF9999"/>
                </a:solidFill>
                <a:sym typeface="Wingdings" panose="05000000000000000000" pitchFamily="2" charset="2"/>
              </a:rPr>
              <a:t>“响应”，两个消息流。</a:t>
            </a:r>
            <a:endParaRPr lang="zh-CN" altLang="en-US" sz="2600">
              <a:solidFill>
                <a:srgbClr val="FF9999"/>
              </a:solidFill>
            </a:endParaRPr>
          </a:p>
          <a:p>
            <a:pPr eaLnBrk="1" hangingPunct="1">
              <a:spcBef>
                <a:spcPct val="0"/>
              </a:spcBef>
              <a:buFontTx/>
              <a:buNone/>
            </a:pPr>
            <a:r>
              <a:rPr lang="zh-CN" altLang="en-US" sz="2600">
                <a:solidFill>
                  <a:srgbClr val="FFFFCC"/>
                </a:solidFill>
              </a:rPr>
              <a:t>    </a:t>
            </a:r>
            <a:r>
              <a:rPr lang="zh-CN" altLang="en-US" sz="2600">
                <a:solidFill>
                  <a:schemeClr val="hlink"/>
                </a:solidFill>
              </a:rPr>
              <a:t>用于一方信任另一方，如移动通信基站对移动终端的认证</a:t>
            </a:r>
          </a:p>
          <a:p>
            <a:pPr eaLnBrk="1" hangingPunct="1">
              <a:spcBef>
                <a:spcPct val="0"/>
              </a:spcBef>
              <a:buFontTx/>
              <a:buNone/>
            </a:pPr>
            <a:endParaRPr lang="zh-CN" altLang="en-US" sz="2600">
              <a:solidFill>
                <a:schemeClr val="hlink"/>
              </a:solidFill>
            </a:endParaRPr>
          </a:p>
          <a:p>
            <a:pPr eaLnBrk="1" hangingPunct="1">
              <a:spcBef>
                <a:spcPct val="0"/>
              </a:spcBef>
            </a:pPr>
            <a:r>
              <a:rPr lang="zh-CN" altLang="en-US" sz="2600">
                <a:solidFill>
                  <a:srgbClr val="FFFFCC"/>
                </a:solidFill>
              </a:rPr>
              <a:t> 双向认证协议：“提问”</a:t>
            </a:r>
            <a:r>
              <a:rPr lang="zh-CN" altLang="en-US" sz="2600">
                <a:solidFill>
                  <a:srgbClr val="FFFFCC"/>
                </a:solidFill>
                <a:sym typeface="Wingdings" panose="05000000000000000000" pitchFamily="2" charset="2"/>
              </a:rPr>
              <a:t>“响应、提问” “响应”，</a:t>
            </a:r>
            <a:r>
              <a:rPr lang="zh-CN" altLang="en-US" sz="2600">
                <a:solidFill>
                  <a:srgbClr val="FF9999"/>
                </a:solidFill>
              </a:rPr>
              <a:t>三个消息流。</a:t>
            </a:r>
          </a:p>
          <a:p>
            <a:pPr eaLnBrk="1" hangingPunct="1">
              <a:spcBef>
                <a:spcPct val="0"/>
              </a:spcBef>
              <a:buFontTx/>
              <a:buNone/>
            </a:pPr>
            <a:r>
              <a:rPr lang="zh-CN" altLang="en-US" sz="2600">
                <a:solidFill>
                  <a:srgbClr val="FF9999"/>
                </a:solidFill>
              </a:rPr>
              <a:t>    </a:t>
            </a:r>
            <a:r>
              <a:rPr lang="zh-CN" altLang="en-US" sz="2600">
                <a:solidFill>
                  <a:schemeClr val="hlink"/>
                </a:solidFill>
              </a:rPr>
              <a:t>用于双方彼此互不信任。常用于端到端通信。</a:t>
            </a:r>
          </a:p>
          <a:p>
            <a:pPr eaLnBrk="1" hangingPunct="1">
              <a:spcBef>
                <a:spcPct val="0"/>
              </a:spcBef>
              <a:buFontTx/>
              <a:buNone/>
            </a:pPr>
            <a:r>
              <a:rPr lang="zh-CN" altLang="en-US" sz="2600">
                <a:solidFill>
                  <a:srgbClr val="FF9999"/>
                </a:solidFill>
              </a:rPr>
              <a:t>    </a:t>
            </a:r>
          </a:p>
        </p:txBody>
      </p:sp>
      <p:sp>
        <p:nvSpPr>
          <p:cNvPr id="51206" name="Text Box 22"/>
          <p:cNvSpPr txBox="1">
            <a:spLocks noChangeArrowheads="1"/>
          </p:cNvSpPr>
          <p:nvPr/>
        </p:nvSpPr>
        <p:spPr bwMode="auto">
          <a:xfrm>
            <a:off x="1042988" y="1936750"/>
            <a:ext cx="4806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rPr>
              <a:t>用来安全地建立双方的信任。</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395288" y="404813"/>
            <a:ext cx="8569325" cy="1143000"/>
          </a:xfrm>
        </p:spPr>
        <p:txBody>
          <a:bodyPr/>
          <a:lstStyle/>
          <a:p>
            <a:r>
              <a:rPr lang="zh-CN" altLang="en-US" sz="4000" smtClean="0">
                <a:solidFill>
                  <a:srgbClr val="FFFF00"/>
                </a:solidFill>
              </a:rPr>
              <a:t>“棱镜门”事件</a:t>
            </a:r>
            <a:r>
              <a:rPr lang="en-US" altLang="zh-CN" sz="4000" smtClean="0">
                <a:solidFill>
                  <a:srgbClr val="FFFF00"/>
                </a:solidFill>
              </a:rPr>
              <a:t>--2013-6</a:t>
            </a:r>
            <a:endParaRPr lang="zh-CN" altLang="en-US" sz="4000" smtClean="0">
              <a:solidFill>
                <a:srgbClr val="FFFF00"/>
              </a:solidFill>
            </a:endParaRPr>
          </a:p>
        </p:txBody>
      </p:sp>
      <p:pic>
        <p:nvPicPr>
          <p:cNvPr id="7171"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2370138"/>
            <a:ext cx="3524250" cy="2930525"/>
          </a:xfrm>
        </p:spPr>
      </p:pic>
      <p:sp>
        <p:nvSpPr>
          <p:cNvPr id="717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95BC52A-0F5D-45AD-9E8B-8D432FC5D94E}" type="datetime1">
              <a:rPr lang="zh-CN" altLang="en-US" sz="1400" smtClean="0"/>
              <a:pPr>
                <a:spcBef>
                  <a:spcPct val="0"/>
                </a:spcBef>
                <a:buFontTx/>
                <a:buNone/>
              </a:pPr>
              <a:t>2017/9/24</a:t>
            </a:fld>
            <a:endParaRPr lang="en-US" altLang="zh-CN" sz="1400" smtClean="0"/>
          </a:p>
        </p:txBody>
      </p:sp>
      <p:sp>
        <p:nvSpPr>
          <p:cNvPr id="7173"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2D3F2A1-2A55-45A2-AFA2-5AADB79C569C}" type="slidenum">
              <a:rPr lang="en-US" altLang="zh-CN" sz="1400"/>
              <a:pPr>
                <a:spcBef>
                  <a:spcPct val="0"/>
                </a:spcBef>
                <a:buFontTx/>
                <a:buNone/>
              </a:pPr>
              <a:t>6</a:t>
            </a:fld>
            <a:endParaRPr lang="en-US" altLang="zh-CN" sz="1400"/>
          </a:p>
        </p:txBody>
      </p:sp>
      <p:sp>
        <p:nvSpPr>
          <p:cNvPr id="7174" name="矩形 5"/>
          <p:cNvSpPr>
            <a:spLocks noChangeArrowheads="1"/>
          </p:cNvSpPr>
          <p:nvPr/>
        </p:nvSpPr>
        <p:spPr bwMode="auto">
          <a:xfrm>
            <a:off x="3924300" y="1595438"/>
            <a:ext cx="4751388"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a:solidFill>
                  <a:schemeClr val="bg1"/>
                </a:solidFill>
              </a:rPr>
              <a:t>爱德华</a:t>
            </a:r>
            <a:r>
              <a:rPr lang="en-US" altLang="zh-CN" sz="2800">
                <a:solidFill>
                  <a:schemeClr val="bg1"/>
                </a:solidFill>
              </a:rPr>
              <a:t>·</a:t>
            </a:r>
            <a:r>
              <a:rPr lang="zh-CN" altLang="en-US" sz="2800">
                <a:solidFill>
                  <a:schemeClr val="bg1"/>
                </a:solidFill>
              </a:rPr>
              <a:t>约瑟夫</a:t>
            </a:r>
            <a:r>
              <a:rPr lang="en-US" altLang="zh-CN" sz="2800">
                <a:solidFill>
                  <a:schemeClr val="bg1"/>
                </a:solidFill>
              </a:rPr>
              <a:t>·</a:t>
            </a:r>
            <a:r>
              <a:rPr lang="zh-CN" altLang="en-US" sz="2800">
                <a:solidFill>
                  <a:schemeClr val="bg1"/>
                </a:solidFill>
              </a:rPr>
              <a:t>斯诺登：前</a:t>
            </a:r>
            <a:r>
              <a:rPr lang="zh-CN" altLang="en-US" sz="2800">
                <a:solidFill>
                  <a:schemeClr val="bg1"/>
                </a:solidFill>
                <a:hlinkClick r:id="rId3"/>
              </a:rPr>
              <a:t>美国中央情报局</a:t>
            </a:r>
            <a:r>
              <a:rPr lang="zh-CN" altLang="en-US" sz="2800">
                <a:solidFill>
                  <a:schemeClr val="bg1"/>
                </a:solidFill>
              </a:rPr>
              <a:t>（</a:t>
            </a:r>
            <a:r>
              <a:rPr lang="en-US" altLang="zh-CN" sz="2800">
                <a:solidFill>
                  <a:schemeClr val="bg1"/>
                </a:solidFill>
              </a:rPr>
              <a:t>CIA</a:t>
            </a:r>
            <a:r>
              <a:rPr lang="zh-CN" altLang="en-US" sz="2800">
                <a:solidFill>
                  <a:schemeClr val="bg1"/>
                </a:solidFill>
              </a:rPr>
              <a:t>）雇员，亦担任</a:t>
            </a:r>
            <a:r>
              <a:rPr lang="zh-CN" altLang="en-US" sz="2800">
                <a:solidFill>
                  <a:schemeClr val="bg1"/>
                </a:solidFill>
                <a:hlinkClick r:id="rId4"/>
              </a:rPr>
              <a:t>美国国家安全局</a:t>
            </a:r>
            <a:r>
              <a:rPr lang="zh-CN" altLang="en-US" sz="2800">
                <a:solidFill>
                  <a:schemeClr val="bg1"/>
                </a:solidFill>
              </a:rPr>
              <a:t>（</a:t>
            </a:r>
            <a:r>
              <a:rPr lang="en-US" altLang="zh-CN" sz="2800">
                <a:solidFill>
                  <a:schemeClr val="bg1"/>
                </a:solidFill>
              </a:rPr>
              <a:t>NSA</a:t>
            </a:r>
            <a:r>
              <a:rPr lang="zh-CN" altLang="en-US" sz="2800">
                <a:solidFill>
                  <a:schemeClr val="bg1"/>
                </a:solidFill>
              </a:rPr>
              <a:t>）的美籍技术承包人。</a:t>
            </a:r>
            <a:r>
              <a:rPr lang="en-US" altLang="zh-CN" sz="2800">
                <a:solidFill>
                  <a:schemeClr val="bg1"/>
                </a:solidFill>
              </a:rPr>
              <a:t>2013</a:t>
            </a:r>
            <a:r>
              <a:rPr lang="zh-CN" altLang="en-US" sz="2800">
                <a:solidFill>
                  <a:schemeClr val="bg1"/>
                </a:solidFill>
              </a:rPr>
              <a:t>年</a:t>
            </a:r>
            <a:r>
              <a:rPr lang="en-US" altLang="zh-CN" sz="2800">
                <a:solidFill>
                  <a:schemeClr val="bg1"/>
                </a:solidFill>
              </a:rPr>
              <a:t>6</a:t>
            </a:r>
            <a:r>
              <a:rPr lang="zh-CN" altLang="en-US" sz="2800">
                <a:solidFill>
                  <a:schemeClr val="bg1"/>
                </a:solidFill>
              </a:rPr>
              <a:t>月将</a:t>
            </a:r>
            <a:r>
              <a:rPr lang="zh-CN" altLang="en-US" sz="2800">
                <a:solidFill>
                  <a:schemeClr val="bg1"/>
                </a:solidFill>
                <a:hlinkClick r:id="rId4"/>
              </a:rPr>
              <a:t>美国国家安全局</a:t>
            </a:r>
            <a:r>
              <a:rPr lang="zh-CN" altLang="en-US" sz="2800">
                <a:solidFill>
                  <a:schemeClr val="bg1"/>
                </a:solidFill>
              </a:rPr>
              <a:t>关于</a:t>
            </a:r>
            <a:r>
              <a:rPr lang="en-US" altLang="zh-CN" sz="2800">
                <a:solidFill>
                  <a:schemeClr val="bg1"/>
                </a:solidFill>
                <a:hlinkClick r:id="rId5"/>
              </a:rPr>
              <a:t>PRISM</a:t>
            </a:r>
            <a:r>
              <a:rPr lang="zh-CN" altLang="en-US" sz="2800">
                <a:solidFill>
                  <a:schemeClr val="bg1"/>
                </a:solidFill>
              </a:rPr>
              <a:t>监听项目的秘密文档披露给了</a:t>
            </a:r>
            <a:r>
              <a:rPr lang="en-US" altLang="zh-CN" sz="2800">
                <a:solidFill>
                  <a:schemeClr val="bg1"/>
                </a:solidFill>
              </a:rPr>
              <a:t>《</a:t>
            </a:r>
            <a:r>
              <a:rPr lang="zh-CN" altLang="en-US" sz="2800">
                <a:solidFill>
                  <a:schemeClr val="bg1"/>
                </a:solidFill>
                <a:hlinkClick r:id="rId6"/>
              </a:rPr>
              <a:t>卫报</a:t>
            </a:r>
            <a:r>
              <a:rPr lang="en-US" altLang="zh-CN" sz="2800">
                <a:solidFill>
                  <a:schemeClr val="bg1"/>
                </a:solidFill>
              </a:rPr>
              <a:t>》</a:t>
            </a:r>
            <a:r>
              <a:rPr lang="zh-CN" altLang="en-US" sz="2800">
                <a:solidFill>
                  <a:schemeClr val="bg1"/>
                </a:solidFill>
              </a:rPr>
              <a:t>和</a:t>
            </a:r>
            <a:r>
              <a:rPr lang="en-US" altLang="zh-CN" sz="2800">
                <a:solidFill>
                  <a:schemeClr val="bg1"/>
                </a:solidFill>
              </a:rPr>
              <a:t>《</a:t>
            </a:r>
            <a:r>
              <a:rPr lang="zh-CN" altLang="en-US" sz="2800">
                <a:solidFill>
                  <a:schemeClr val="bg1"/>
                </a:solidFill>
                <a:hlinkClick r:id="rId7"/>
              </a:rPr>
              <a:t>华盛顿邮报</a:t>
            </a:r>
            <a:r>
              <a:rPr lang="en-US" altLang="zh-CN" sz="2800">
                <a:solidFill>
                  <a:schemeClr val="bg1"/>
                </a:solidFill>
              </a:rPr>
              <a:t>》</a:t>
            </a:r>
            <a:r>
              <a:rPr lang="zh-CN" altLang="en-US" sz="2800">
                <a:solidFill>
                  <a:schemeClr val="bg1"/>
                </a:solidFill>
              </a:rPr>
              <a:t>，随即遭美国政府通缉，事发时人在香港，随后飞往俄罗斯，并获得俄罗斯为期</a:t>
            </a:r>
            <a:r>
              <a:rPr lang="en-US" altLang="zh-CN" sz="2800">
                <a:solidFill>
                  <a:schemeClr val="bg1"/>
                </a:solidFill>
              </a:rPr>
              <a:t>1</a:t>
            </a:r>
            <a:r>
              <a:rPr lang="zh-CN" altLang="en-US" sz="2800">
                <a:solidFill>
                  <a:schemeClr val="bg1"/>
                </a:solidFill>
              </a:rPr>
              <a:t>年的临时避难申请。</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49FEC98-BBC7-4672-9C67-B65B764EF9C5}" type="datetime1">
              <a:rPr lang="zh-CN" altLang="en-US" sz="1400" smtClean="0"/>
              <a:pPr>
                <a:spcBef>
                  <a:spcPct val="0"/>
                </a:spcBef>
                <a:buFontTx/>
                <a:buNone/>
              </a:pPr>
              <a:t>2017/9/24</a:t>
            </a:fld>
            <a:endParaRPr lang="en-US" altLang="zh-CN" sz="1400" smtClean="0"/>
          </a:p>
        </p:txBody>
      </p:sp>
      <p:sp>
        <p:nvSpPr>
          <p:cNvPr id="5222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E2FACD6-0523-4E7A-B2C4-702F2E43816D}" type="slidenum">
              <a:rPr lang="en-US" altLang="zh-CN" sz="1400"/>
              <a:pPr>
                <a:spcBef>
                  <a:spcPct val="0"/>
                </a:spcBef>
                <a:buFontTx/>
                <a:buNone/>
              </a:pPr>
              <a:t>60</a:t>
            </a:fld>
            <a:endParaRPr lang="en-US" altLang="zh-CN" sz="1400"/>
          </a:p>
        </p:txBody>
      </p:sp>
      <p:sp>
        <p:nvSpPr>
          <p:cNvPr id="52228" name="Rectangle 2"/>
          <p:cNvSpPr>
            <a:spLocks noGrp="1" noChangeArrowheads="1"/>
          </p:cNvSpPr>
          <p:nvPr>
            <p:ph type="title"/>
          </p:nvPr>
        </p:nvSpPr>
        <p:spPr>
          <a:xfrm>
            <a:off x="685800" y="609600"/>
            <a:ext cx="8229600" cy="1143000"/>
          </a:xfrm>
        </p:spPr>
        <p:txBody>
          <a:bodyPr/>
          <a:lstStyle/>
          <a:p>
            <a:pPr eaLnBrk="1" hangingPunct="1"/>
            <a:r>
              <a:rPr lang="en-US" altLang="zh-CN" smtClean="0">
                <a:solidFill>
                  <a:schemeClr val="bg1"/>
                </a:solidFill>
              </a:rPr>
              <a:t>GSM</a:t>
            </a:r>
            <a:r>
              <a:rPr lang="zh-CN" altLang="en-US" smtClean="0">
                <a:solidFill>
                  <a:schemeClr val="bg1"/>
                </a:solidFill>
              </a:rPr>
              <a:t>系统中的单向用户认证协议</a:t>
            </a:r>
          </a:p>
        </p:txBody>
      </p:sp>
      <p:grpSp>
        <p:nvGrpSpPr>
          <p:cNvPr id="52229" name="Group 5"/>
          <p:cNvGrpSpPr>
            <a:grpSpLocks/>
          </p:cNvGrpSpPr>
          <p:nvPr/>
        </p:nvGrpSpPr>
        <p:grpSpPr bwMode="auto">
          <a:xfrm>
            <a:off x="0" y="2565400"/>
            <a:ext cx="4822825" cy="3384550"/>
            <a:chOff x="518" y="1104"/>
            <a:chExt cx="4637" cy="3139"/>
          </a:xfrm>
        </p:grpSpPr>
        <p:sp>
          <p:nvSpPr>
            <p:cNvPr id="52233" name="AutoShape 4"/>
            <p:cNvSpPr>
              <a:spLocks noChangeArrowheads="1"/>
            </p:cNvSpPr>
            <p:nvPr/>
          </p:nvSpPr>
          <p:spPr bwMode="auto">
            <a:xfrm flipV="1">
              <a:off x="864" y="1968"/>
              <a:ext cx="666" cy="720"/>
            </a:xfrm>
            <a:prstGeom prst="triangle">
              <a:avLst>
                <a:gd name="adj" fmla="val 50000"/>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52234" name="Text Box 6"/>
            <p:cNvSpPr txBox="1">
              <a:spLocks noChangeArrowheads="1"/>
            </p:cNvSpPr>
            <p:nvPr/>
          </p:nvSpPr>
          <p:spPr bwMode="auto">
            <a:xfrm>
              <a:off x="1008" y="2154"/>
              <a:ext cx="41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A3</a:t>
              </a:r>
            </a:p>
          </p:txBody>
        </p:sp>
        <p:sp>
          <p:nvSpPr>
            <p:cNvPr id="52235" name="Line 7"/>
            <p:cNvSpPr>
              <a:spLocks noChangeShapeType="1"/>
            </p:cNvSpPr>
            <p:nvPr/>
          </p:nvSpPr>
          <p:spPr bwMode="auto">
            <a:xfrm>
              <a:off x="960" y="1440"/>
              <a:ext cx="0" cy="528"/>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36" name="Text Box 8"/>
            <p:cNvSpPr txBox="1">
              <a:spLocks noChangeArrowheads="1"/>
            </p:cNvSpPr>
            <p:nvPr/>
          </p:nvSpPr>
          <p:spPr bwMode="auto">
            <a:xfrm>
              <a:off x="518" y="1363"/>
              <a:ext cx="354"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K</a:t>
              </a:r>
              <a:r>
                <a:rPr lang="en-US" altLang="zh-CN" sz="1600" i="1" baseline="-25000">
                  <a:solidFill>
                    <a:srgbClr val="FFFF00"/>
                  </a:solidFill>
                </a:rPr>
                <a:t>i</a:t>
              </a:r>
            </a:p>
          </p:txBody>
        </p:sp>
        <p:sp>
          <p:nvSpPr>
            <p:cNvPr id="52237" name="Line 9"/>
            <p:cNvSpPr>
              <a:spLocks noChangeShapeType="1"/>
            </p:cNvSpPr>
            <p:nvPr/>
          </p:nvSpPr>
          <p:spPr bwMode="auto">
            <a:xfrm>
              <a:off x="1392" y="1584"/>
              <a:ext cx="0" cy="384"/>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38" name="Text Box 10"/>
            <p:cNvSpPr txBox="1">
              <a:spLocks noChangeArrowheads="1"/>
            </p:cNvSpPr>
            <p:nvPr/>
          </p:nvSpPr>
          <p:spPr bwMode="auto">
            <a:xfrm>
              <a:off x="1440" y="1584"/>
              <a:ext cx="250"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i="1">
                  <a:solidFill>
                    <a:srgbClr val="FFFF00"/>
                  </a:solidFill>
                </a:rPr>
                <a:t>N</a:t>
              </a:r>
            </a:p>
          </p:txBody>
        </p:sp>
        <p:sp>
          <p:nvSpPr>
            <p:cNvPr id="52239" name="Line 11"/>
            <p:cNvSpPr>
              <a:spLocks noChangeShapeType="1"/>
            </p:cNvSpPr>
            <p:nvPr/>
          </p:nvSpPr>
          <p:spPr bwMode="auto">
            <a:xfrm>
              <a:off x="1200" y="2688"/>
              <a:ext cx="0" cy="576"/>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0" name="AutoShape 12"/>
            <p:cNvSpPr>
              <a:spLocks noChangeArrowheads="1"/>
            </p:cNvSpPr>
            <p:nvPr/>
          </p:nvSpPr>
          <p:spPr bwMode="auto">
            <a:xfrm flipV="1">
              <a:off x="3072" y="1968"/>
              <a:ext cx="666" cy="720"/>
            </a:xfrm>
            <a:prstGeom prst="triangle">
              <a:avLst>
                <a:gd name="adj" fmla="val 50000"/>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52241" name="Text Box 13"/>
            <p:cNvSpPr txBox="1">
              <a:spLocks noChangeArrowheads="1"/>
            </p:cNvSpPr>
            <p:nvPr/>
          </p:nvSpPr>
          <p:spPr bwMode="auto">
            <a:xfrm>
              <a:off x="3217" y="2154"/>
              <a:ext cx="41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A3</a:t>
              </a:r>
            </a:p>
          </p:txBody>
        </p:sp>
        <p:sp>
          <p:nvSpPr>
            <p:cNvPr id="52242" name="Line 14"/>
            <p:cNvSpPr>
              <a:spLocks noChangeShapeType="1"/>
            </p:cNvSpPr>
            <p:nvPr/>
          </p:nvSpPr>
          <p:spPr bwMode="auto">
            <a:xfrm>
              <a:off x="3552" y="1392"/>
              <a:ext cx="0" cy="576"/>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3" name="Text Box 15"/>
            <p:cNvSpPr txBox="1">
              <a:spLocks noChangeArrowheads="1"/>
            </p:cNvSpPr>
            <p:nvPr/>
          </p:nvSpPr>
          <p:spPr bwMode="auto">
            <a:xfrm>
              <a:off x="3600" y="1338"/>
              <a:ext cx="354"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K</a:t>
              </a:r>
              <a:r>
                <a:rPr lang="en-US" altLang="zh-CN" sz="1600" i="1" baseline="-25000">
                  <a:solidFill>
                    <a:srgbClr val="FFFF00"/>
                  </a:solidFill>
                </a:rPr>
                <a:t>i</a:t>
              </a:r>
            </a:p>
          </p:txBody>
        </p:sp>
        <p:sp>
          <p:nvSpPr>
            <p:cNvPr id="52244" name="Line 16"/>
            <p:cNvSpPr>
              <a:spLocks noChangeShapeType="1"/>
            </p:cNvSpPr>
            <p:nvPr/>
          </p:nvSpPr>
          <p:spPr bwMode="auto">
            <a:xfrm>
              <a:off x="3216" y="1392"/>
              <a:ext cx="0" cy="576"/>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5" name="Text Box 17"/>
            <p:cNvSpPr txBox="1">
              <a:spLocks noChangeArrowheads="1"/>
            </p:cNvSpPr>
            <p:nvPr/>
          </p:nvSpPr>
          <p:spPr bwMode="auto">
            <a:xfrm>
              <a:off x="3072" y="1104"/>
              <a:ext cx="250"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i="1">
                  <a:solidFill>
                    <a:srgbClr val="FFFF00"/>
                  </a:solidFill>
                </a:rPr>
                <a:t>N</a:t>
              </a:r>
            </a:p>
          </p:txBody>
        </p:sp>
        <p:sp>
          <p:nvSpPr>
            <p:cNvPr id="52246" name="Line 18"/>
            <p:cNvSpPr>
              <a:spLocks noChangeShapeType="1"/>
            </p:cNvSpPr>
            <p:nvPr/>
          </p:nvSpPr>
          <p:spPr bwMode="auto">
            <a:xfrm>
              <a:off x="3408" y="2688"/>
              <a:ext cx="0" cy="192"/>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7" name="Line 19"/>
            <p:cNvSpPr>
              <a:spLocks noChangeShapeType="1"/>
            </p:cNvSpPr>
            <p:nvPr/>
          </p:nvSpPr>
          <p:spPr bwMode="auto">
            <a:xfrm flipH="1">
              <a:off x="1392" y="1584"/>
              <a:ext cx="1824" cy="0"/>
            </a:xfrm>
            <a:prstGeom prst="line">
              <a:avLst/>
            </a:prstGeom>
            <a:noFill/>
            <a:ln w="9525">
              <a:solidFill>
                <a:schemeClr val="bg1"/>
              </a:solidFill>
              <a:miter lim="800000"/>
              <a:headEnd type="oval"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8" name="AutoShape 20"/>
            <p:cNvSpPr>
              <a:spLocks noChangeArrowheads="1"/>
            </p:cNvSpPr>
            <p:nvPr/>
          </p:nvSpPr>
          <p:spPr bwMode="auto">
            <a:xfrm>
              <a:off x="2688" y="2880"/>
              <a:ext cx="1485" cy="765"/>
            </a:xfrm>
            <a:prstGeom prst="diamond">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2400"/>
            </a:p>
          </p:txBody>
        </p:sp>
        <p:sp>
          <p:nvSpPr>
            <p:cNvPr id="52249" name="Line 21"/>
            <p:cNvSpPr>
              <a:spLocks noChangeShapeType="1"/>
            </p:cNvSpPr>
            <p:nvPr/>
          </p:nvSpPr>
          <p:spPr bwMode="auto">
            <a:xfrm>
              <a:off x="1200" y="3264"/>
              <a:ext cx="1488" cy="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50" name="Text Box 22"/>
            <p:cNvSpPr txBox="1">
              <a:spLocks noChangeArrowheads="1"/>
            </p:cNvSpPr>
            <p:nvPr/>
          </p:nvSpPr>
          <p:spPr bwMode="auto">
            <a:xfrm>
              <a:off x="1200" y="2729"/>
              <a:ext cx="493"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SN</a:t>
              </a:r>
              <a:r>
                <a:rPr lang="en-US" altLang="zh-CN" sz="1600" baseline="-25000">
                  <a:solidFill>
                    <a:srgbClr val="FFFF00"/>
                  </a:solidFill>
                </a:rPr>
                <a:t>1</a:t>
              </a:r>
            </a:p>
          </p:txBody>
        </p:sp>
        <p:sp>
          <p:nvSpPr>
            <p:cNvPr id="52251" name="Text Box 23"/>
            <p:cNvSpPr txBox="1">
              <a:spLocks noChangeArrowheads="1"/>
            </p:cNvSpPr>
            <p:nvPr/>
          </p:nvSpPr>
          <p:spPr bwMode="auto">
            <a:xfrm>
              <a:off x="3504" y="2682"/>
              <a:ext cx="493"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SN</a:t>
              </a:r>
              <a:r>
                <a:rPr lang="en-US" altLang="zh-CN" sz="1600" baseline="-25000">
                  <a:solidFill>
                    <a:srgbClr val="FFFF00"/>
                  </a:solidFill>
                </a:rPr>
                <a:t>2</a:t>
              </a:r>
            </a:p>
          </p:txBody>
        </p:sp>
        <p:sp>
          <p:nvSpPr>
            <p:cNvPr id="52252" name="Text Box 24"/>
            <p:cNvSpPr txBox="1">
              <a:spLocks noChangeArrowheads="1"/>
            </p:cNvSpPr>
            <p:nvPr/>
          </p:nvSpPr>
          <p:spPr bwMode="auto">
            <a:xfrm>
              <a:off x="2928" y="3209"/>
              <a:ext cx="1006"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SN</a:t>
              </a:r>
              <a:r>
                <a:rPr lang="en-US" altLang="zh-CN" sz="1600" baseline="-25000">
                  <a:solidFill>
                    <a:srgbClr val="FFFF00"/>
                  </a:solidFill>
                </a:rPr>
                <a:t>1</a:t>
              </a:r>
              <a:r>
                <a:rPr lang="en-US" altLang="zh-CN" sz="1600">
                  <a:solidFill>
                    <a:srgbClr val="FFFF00"/>
                  </a:solidFill>
                </a:rPr>
                <a:t>=SN</a:t>
              </a:r>
              <a:r>
                <a:rPr lang="en-US" altLang="zh-CN" sz="1600" baseline="-25000">
                  <a:solidFill>
                    <a:srgbClr val="FFFF00"/>
                  </a:solidFill>
                </a:rPr>
                <a:t>2</a:t>
              </a:r>
              <a:r>
                <a:rPr lang="en-US" altLang="zh-CN" sz="1600">
                  <a:solidFill>
                    <a:srgbClr val="FFFF00"/>
                  </a:solidFill>
                </a:rPr>
                <a:t>?</a:t>
              </a:r>
            </a:p>
          </p:txBody>
        </p:sp>
        <p:sp>
          <p:nvSpPr>
            <p:cNvPr id="52253" name="Line 25"/>
            <p:cNvSpPr>
              <a:spLocks noChangeShapeType="1"/>
            </p:cNvSpPr>
            <p:nvPr/>
          </p:nvSpPr>
          <p:spPr bwMode="auto">
            <a:xfrm>
              <a:off x="3408" y="3648"/>
              <a:ext cx="0" cy="432"/>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54" name="Text Box 26"/>
            <p:cNvSpPr txBox="1">
              <a:spLocks noChangeArrowheads="1"/>
            </p:cNvSpPr>
            <p:nvPr/>
          </p:nvSpPr>
          <p:spPr bwMode="auto">
            <a:xfrm>
              <a:off x="3072" y="3931"/>
              <a:ext cx="317"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Y</a:t>
              </a:r>
            </a:p>
          </p:txBody>
        </p:sp>
        <p:sp>
          <p:nvSpPr>
            <p:cNvPr id="52255" name="Line 27"/>
            <p:cNvSpPr>
              <a:spLocks noChangeShapeType="1"/>
            </p:cNvSpPr>
            <p:nvPr/>
          </p:nvSpPr>
          <p:spPr bwMode="auto">
            <a:xfrm>
              <a:off x="4176" y="3264"/>
              <a:ext cx="528" cy="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56" name="Line 28"/>
            <p:cNvSpPr>
              <a:spLocks noChangeShapeType="1"/>
            </p:cNvSpPr>
            <p:nvPr/>
          </p:nvSpPr>
          <p:spPr bwMode="auto">
            <a:xfrm>
              <a:off x="4704" y="3312"/>
              <a:ext cx="0" cy="72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57" name="Text Box 29"/>
            <p:cNvSpPr txBox="1">
              <a:spLocks noChangeArrowheads="1"/>
            </p:cNvSpPr>
            <p:nvPr/>
          </p:nvSpPr>
          <p:spPr bwMode="auto">
            <a:xfrm>
              <a:off x="4838" y="3907"/>
              <a:ext cx="317"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N</a:t>
              </a:r>
            </a:p>
          </p:txBody>
        </p:sp>
        <p:sp>
          <p:nvSpPr>
            <p:cNvPr id="52258" name="Text Box 30"/>
            <p:cNvSpPr txBox="1">
              <a:spLocks noChangeArrowheads="1"/>
            </p:cNvSpPr>
            <p:nvPr/>
          </p:nvSpPr>
          <p:spPr bwMode="auto">
            <a:xfrm>
              <a:off x="1825" y="1674"/>
              <a:ext cx="77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9999"/>
                  </a:solidFill>
                </a:rPr>
                <a:t>random</a:t>
              </a:r>
            </a:p>
          </p:txBody>
        </p:sp>
      </p:grpSp>
      <p:pic>
        <p:nvPicPr>
          <p:cNvPr id="52230" name="Picture 6" descr="基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1916113"/>
            <a:ext cx="25923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7" descr="手机通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5445125"/>
            <a:ext cx="13335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Line 8"/>
          <p:cNvSpPr>
            <a:spLocks noChangeShapeType="1"/>
          </p:cNvSpPr>
          <p:nvPr/>
        </p:nvSpPr>
        <p:spPr bwMode="auto">
          <a:xfrm>
            <a:off x="5795963" y="2708275"/>
            <a:ext cx="2160587" cy="3241675"/>
          </a:xfrm>
          <a:prstGeom prst="line">
            <a:avLst/>
          </a:prstGeom>
          <a:noFill/>
          <a:ln w="28575">
            <a:solidFill>
              <a:srgbClr val="FFFF00"/>
            </a:solidFill>
            <a:prstDash val="lg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D6E9156-7764-4062-A1C5-BCD2A64A9D3D}" type="datetime1">
              <a:rPr lang="zh-CN" altLang="en-US" sz="1400" smtClean="0"/>
              <a:pPr>
                <a:spcBef>
                  <a:spcPct val="0"/>
                </a:spcBef>
                <a:buFontTx/>
                <a:buNone/>
              </a:pPr>
              <a:t>2017/9/24</a:t>
            </a:fld>
            <a:endParaRPr lang="en-US" altLang="zh-CN" sz="1400" smtClean="0"/>
          </a:p>
        </p:txBody>
      </p:sp>
      <p:sp>
        <p:nvSpPr>
          <p:cNvPr id="5325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E16C02C-4BFF-4F51-B9BD-0331752C2D78}" type="slidenum">
              <a:rPr lang="en-US" altLang="zh-CN" sz="1400"/>
              <a:pPr>
                <a:spcBef>
                  <a:spcPct val="0"/>
                </a:spcBef>
                <a:buFontTx/>
                <a:buNone/>
              </a:pPr>
              <a:t>61</a:t>
            </a:fld>
            <a:endParaRPr lang="en-US" altLang="zh-CN" sz="1400"/>
          </a:p>
        </p:txBody>
      </p:sp>
      <p:sp>
        <p:nvSpPr>
          <p:cNvPr id="53252" name="Rectangle 1026"/>
          <p:cNvSpPr>
            <a:spLocks noGrp="1" noChangeArrowheads="1"/>
          </p:cNvSpPr>
          <p:nvPr>
            <p:ph type="title"/>
          </p:nvPr>
        </p:nvSpPr>
        <p:spPr/>
        <p:txBody>
          <a:bodyPr/>
          <a:lstStyle/>
          <a:p>
            <a:pPr eaLnBrk="1" hangingPunct="1"/>
            <a:r>
              <a:rPr lang="zh-CN" altLang="en-US" smtClean="0">
                <a:solidFill>
                  <a:schemeClr val="bg1"/>
                </a:solidFill>
              </a:rPr>
              <a:t>典型双向认证协议</a:t>
            </a:r>
          </a:p>
        </p:txBody>
      </p:sp>
      <p:grpSp>
        <p:nvGrpSpPr>
          <p:cNvPr id="53253" name="Group 1042"/>
          <p:cNvGrpSpPr>
            <a:grpSpLocks/>
          </p:cNvGrpSpPr>
          <p:nvPr/>
        </p:nvGrpSpPr>
        <p:grpSpPr bwMode="auto">
          <a:xfrm>
            <a:off x="323850" y="2133600"/>
            <a:ext cx="5510213" cy="3660775"/>
            <a:chOff x="256" y="1217"/>
            <a:chExt cx="3888" cy="2298"/>
          </a:xfrm>
        </p:grpSpPr>
        <p:sp>
          <p:nvSpPr>
            <p:cNvPr id="53260" name="Text Box 1028"/>
            <p:cNvSpPr txBox="1">
              <a:spLocks noChangeArrowheads="1"/>
            </p:cNvSpPr>
            <p:nvPr/>
          </p:nvSpPr>
          <p:spPr bwMode="auto">
            <a:xfrm>
              <a:off x="256" y="1243"/>
              <a:ext cx="23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A</a:t>
              </a:r>
            </a:p>
          </p:txBody>
        </p:sp>
        <p:sp>
          <p:nvSpPr>
            <p:cNvPr id="53261" name="Text Box 1029"/>
            <p:cNvSpPr txBox="1">
              <a:spLocks noChangeArrowheads="1"/>
            </p:cNvSpPr>
            <p:nvPr/>
          </p:nvSpPr>
          <p:spPr bwMode="auto">
            <a:xfrm>
              <a:off x="2954" y="1217"/>
              <a:ext cx="225"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B</a:t>
              </a:r>
            </a:p>
          </p:txBody>
        </p:sp>
        <p:sp>
          <p:nvSpPr>
            <p:cNvPr id="53262" name="Line 1030"/>
            <p:cNvSpPr>
              <a:spLocks noChangeShapeType="1"/>
            </p:cNvSpPr>
            <p:nvPr/>
          </p:nvSpPr>
          <p:spPr bwMode="auto">
            <a:xfrm>
              <a:off x="362" y="1811"/>
              <a:ext cx="2640" cy="0"/>
            </a:xfrm>
            <a:prstGeom prst="line">
              <a:avLst/>
            </a:prstGeom>
            <a:noFill/>
            <a:ln w="127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63" name="Text Box 1031"/>
            <p:cNvSpPr txBox="1">
              <a:spLocks noChangeArrowheads="1"/>
            </p:cNvSpPr>
            <p:nvPr/>
          </p:nvSpPr>
          <p:spPr bwMode="auto">
            <a:xfrm>
              <a:off x="1178" y="1601"/>
              <a:ext cx="6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A, B, N</a:t>
              </a:r>
              <a:r>
                <a:rPr lang="en-US" altLang="zh-CN" sz="1600" i="1" baseline="-25000">
                  <a:solidFill>
                    <a:srgbClr val="FFFF00"/>
                  </a:solidFill>
                </a:rPr>
                <a:t>a</a:t>
              </a:r>
            </a:p>
          </p:txBody>
        </p:sp>
        <p:sp>
          <p:nvSpPr>
            <p:cNvPr id="53264" name="Line 1032"/>
            <p:cNvSpPr>
              <a:spLocks noChangeShapeType="1"/>
            </p:cNvSpPr>
            <p:nvPr/>
          </p:nvSpPr>
          <p:spPr bwMode="auto">
            <a:xfrm flipH="1">
              <a:off x="362" y="2291"/>
              <a:ext cx="2688" cy="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65" name="Text Box 1033"/>
            <p:cNvSpPr txBox="1">
              <a:spLocks noChangeArrowheads="1"/>
            </p:cNvSpPr>
            <p:nvPr/>
          </p:nvSpPr>
          <p:spPr bwMode="auto">
            <a:xfrm>
              <a:off x="544" y="2011"/>
              <a:ext cx="1759"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B, A, N</a:t>
              </a:r>
              <a:r>
                <a:rPr lang="en-US" altLang="zh-CN" sz="1600" i="1" baseline="-25000">
                  <a:solidFill>
                    <a:srgbClr val="FFFF00"/>
                  </a:solidFill>
                </a:rPr>
                <a:t>b</a:t>
              </a:r>
              <a:r>
                <a:rPr lang="en-US" altLang="zh-CN" sz="1600">
                  <a:solidFill>
                    <a:srgbClr val="FFFF00"/>
                  </a:solidFill>
                </a:rPr>
                <a:t>, MAC</a:t>
              </a:r>
              <a:r>
                <a:rPr lang="en-US" altLang="zh-CN" sz="1600" i="1" baseline="-25000">
                  <a:solidFill>
                    <a:srgbClr val="FFFF00"/>
                  </a:solidFill>
                </a:rPr>
                <a:t>ba</a:t>
              </a:r>
              <a:r>
                <a:rPr lang="en-US" altLang="zh-CN" sz="1600">
                  <a:solidFill>
                    <a:srgbClr val="FFFF00"/>
                  </a:solidFill>
                </a:rPr>
                <a:t>(N</a:t>
              </a:r>
              <a:r>
                <a:rPr lang="en-US" altLang="zh-CN" sz="1600" i="1" baseline="-25000">
                  <a:solidFill>
                    <a:srgbClr val="FFFF00"/>
                  </a:solidFill>
                </a:rPr>
                <a:t>a</a:t>
              </a:r>
              <a:r>
                <a:rPr lang="en-US" altLang="zh-CN" sz="1600">
                  <a:solidFill>
                    <a:srgbClr val="FFFF00"/>
                  </a:solidFill>
                </a:rPr>
                <a:t>, N</a:t>
              </a:r>
              <a:r>
                <a:rPr lang="en-US" altLang="zh-CN" sz="1600" i="1" baseline="-25000">
                  <a:solidFill>
                    <a:srgbClr val="FFFF00"/>
                  </a:solidFill>
                </a:rPr>
                <a:t>b</a:t>
              </a:r>
              <a:r>
                <a:rPr lang="en-US" altLang="zh-CN" sz="1600">
                  <a:solidFill>
                    <a:srgbClr val="FFFF00"/>
                  </a:solidFill>
                </a:rPr>
                <a:t>, B)</a:t>
              </a:r>
            </a:p>
          </p:txBody>
        </p:sp>
        <p:sp>
          <p:nvSpPr>
            <p:cNvPr id="53266" name="Line 1034"/>
            <p:cNvSpPr>
              <a:spLocks noChangeShapeType="1"/>
            </p:cNvSpPr>
            <p:nvPr/>
          </p:nvSpPr>
          <p:spPr bwMode="auto">
            <a:xfrm>
              <a:off x="410" y="2819"/>
              <a:ext cx="2592" cy="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67" name="Text Box 1035"/>
            <p:cNvSpPr txBox="1">
              <a:spLocks noChangeArrowheads="1"/>
            </p:cNvSpPr>
            <p:nvPr/>
          </p:nvSpPr>
          <p:spPr bwMode="auto">
            <a:xfrm>
              <a:off x="745" y="2561"/>
              <a:ext cx="136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00"/>
                  </a:solidFill>
                </a:rPr>
                <a:t>A, B, MAC</a:t>
              </a:r>
              <a:r>
                <a:rPr lang="en-US" altLang="zh-CN" sz="1600" i="1" baseline="-25000">
                  <a:solidFill>
                    <a:srgbClr val="FFFF00"/>
                  </a:solidFill>
                </a:rPr>
                <a:t>ab</a:t>
              </a:r>
              <a:r>
                <a:rPr lang="en-US" altLang="zh-CN" sz="1600">
                  <a:solidFill>
                    <a:srgbClr val="FFFF00"/>
                  </a:solidFill>
                </a:rPr>
                <a:t>(N</a:t>
              </a:r>
              <a:r>
                <a:rPr lang="en-US" altLang="zh-CN" sz="1600" i="1" baseline="-25000">
                  <a:solidFill>
                    <a:srgbClr val="FFFF00"/>
                  </a:solidFill>
                </a:rPr>
                <a:t>a</a:t>
              </a:r>
              <a:r>
                <a:rPr lang="en-US" altLang="zh-CN" sz="1600">
                  <a:solidFill>
                    <a:srgbClr val="FFFF00"/>
                  </a:solidFill>
                </a:rPr>
                <a:t>, N</a:t>
              </a:r>
              <a:r>
                <a:rPr lang="en-US" altLang="zh-CN" sz="1600" i="1" baseline="-25000">
                  <a:solidFill>
                    <a:srgbClr val="FFFF00"/>
                  </a:solidFill>
                </a:rPr>
                <a:t>b</a:t>
              </a:r>
              <a:r>
                <a:rPr lang="en-US" altLang="zh-CN" sz="1600">
                  <a:solidFill>
                    <a:srgbClr val="FFFF00"/>
                  </a:solidFill>
                </a:rPr>
                <a:t>)</a:t>
              </a:r>
            </a:p>
          </p:txBody>
        </p:sp>
        <p:sp>
          <p:nvSpPr>
            <p:cNvPr id="53268" name="Text Box 1036"/>
            <p:cNvSpPr txBox="1">
              <a:spLocks noChangeArrowheads="1"/>
            </p:cNvSpPr>
            <p:nvPr/>
          </p:nvSpPr>
          <p:spPr bwMode="auto">
            <a:xfrm>
              <a:off x="2079" y="1579"/>
              <a:ext cx="799"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FFFFCC"/>
                  </a:solidFill>
                </a:rPr>
                <a:t>你是</a:t>
              </a:r>
              <a:r>
                <a:rPr lang="en-US" altLang="zh-CN" sz="1600">
                  <a:solidFill>
                    <a:srgbClr val="FFFFCC"/>
                  </a:solidFill>
                </a:rPr>
                <a:t>B</a:t>
              </a:r>
              <a:r>
                <a:rPr lang="zh-CN" altLang="en-US" sz="1600">
                  <a:solidFill>
                    <a:srgbClr val="FFFFCC"/>
                  </a:solidFill>
                </a:rPr>
                <a:t>吗？</a:t>
              </a:r>
            </a:p>
          </p:txBody>
        </p:sp>
        <p:sp>
          <p:nvSpPr>
            <p:cNvPr id="53269" name="Text Box 1037"/>
            <p:cNvSpPr txBox="1">
              <a:spLocks noChangeArrowheads="1"/>
            </p:cNvSpPr>
            <p:nvPr/>
          </p:nvSpPr>
          <p:spPr bwMode="auto">
            <a:xfrm>
              <a:off x="2907" y="2046"/>
              <a:ext cx="123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FFFFCC"/>
                  </a:solidFill>
                </a:rPr>
                <a:t>是的，你是</a:t>
              </a:r>
              <a:r>
                <a:rPr lang="en-US" altLang="zh-CN" sz="1600">
                  <a:solidFill>
                    <a:srgbClr val="FFFFCC"/>
                  </a:solidFill>
                </a:rPr>
                <a:t>A</a:t>
              </a:r>
              <a:r>
                <a:rPr lang="zh-CN" altLang="en-US" sz="1600">
                  <a:solidFill>
                    <a:srgbClr val="FFFFCC"/>
                  </a:solidFill>
                </a:rPr>
                <a:t>吗？</a:t>
              </a:r>
            </a:p>
          </p:txBody>
        </p:sp>
        <p:sp>
          <p:nvSpPr>
            <p:cNvPr id="53270" name="Text Box 1038"/>
            <p:cNvSpPr txBox="1">
              <a:spLocks noChangeArrowheads="1"/>
            </p:cNvSpPr>
            <p:nvPr/>
          </p:nvSpPr>
          <p:spPr bwMode="auto">
            <a:xfrm>
              <a:off x="2666" y="2574"/>
              <a:ext cx="56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FFFFCC"/>
                  </a:solidFill>
                </a:rPr>
                <a:t>我是</a:t>
              </a:r>
              <a:r>
                <a:rPr lang="en-US" altLang="zh-CN" sz="1600">
                  <a:solidFill>
                    <a:srgbClr val="FFFFCC"/>
                  </a:solidFill>
                </a:rPr>
                <a:t>A!</a:t>
              </a:r>
            </a:p>
          </p:txBody>
        </p:sp>
        <p:sp>
          <p:nvSpPr>
            <p:cNvPr id="53271" name="Text Box 1039"/>
            <p:cNvSpPr txBox="1">
              <a:spLocks noChangeArrowheads="1"/>
            </p:cNvSpPr>
            <p:nvPr/>
          </p:nvSpPr>
          <p:spPr bwMode="auto">
            <a:xfrm>
              <a:off x="1610" y="3304"/>
              <a:ext cx="130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FF9999"/>
                  </a:solidFill>
                </a:rPr>
                <a:t>加密的摘要或签名</a:t>
              </a:r>
            </a:p>
          </p:txBody>
        </p:sp>
        <p:sp>
          <p:nvSpPr>
            <p:cNvPr id="53272" name="Line 1040"/>
            <p:cNvSpPr>
              <a:spLocks noChangeShapeType="1"/>
            </p:cNvSpPr>
            <p:nvPr/>
          </p:nvSpPr>
          <p:spPr bwMode="auto">
            <a:xfrm flipH="1" flipV="1">
              <a:off x="1658" y="2771"/>
              <a:ext cx="432" cy="432"/>
            </a:xfrm>
            <a:prstGeom prst="line">
              <a:avLst/>
            </a:prstGeom>
            <a:noFill/>
            <a:ln w="9525">
              <a:solidFill>
                <a:schemeClr val="folHlink"/>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73" name="Line 1041"/>
            <p:cNvSpPr>
              <a:spLocks noChangeShapeType="1"/>
            </p:cNvSpPr>
            <p:nvPr/>
          </p:nvSpPr>
          <p:spPr bwMode="auto">
            <a:xfrm flipH="1" flipV="1">
              <a:off x="1850" y="2243"/>
              <a:ext cx="672" cy="960"/>
            </a:xfrm>
            <a:prstGeom prst="line">
              <a:avLst/>
            </a:prstGeom>
            <a:noFill/>
            <a:ln w="9525">
              <a:solidFill>
                <a:schemeClr val="folHlink"/>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53254" name="Picture 1043" descr="wlan wapi 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5229225"/>
            <a:ext cx="973137"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044" descr="wlan wa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205038"/>
            <a:ext cx="287972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Line 1045"/>
          <p:cNvSpPr>
            <a:spLocks noChangeShapeType="1"/>
          </p:cNvSpPr>
          <p:nvPr/>
        </p:nvSpPr>
        <p:spPr bwMode="auto">
          <a:xfrm flipH="1" flipV="1">
            <a:off x="7667625" y="3284538"/>
            <a:ext cx="576263" cy="576262"/>
          </a:xfrm>
          <a:prstGeom prst="line">
            <a:avLst/>
          </a:prstGeom>
          <a:noFill/>
          <a:ln w="9525">
            <a:solidFill>
              <a:srgbClr val="FF33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57" name="Line 1046"/>
          <p:cNvSpPr>
            <a:spLocks noChangeShapeType="1"/>
          </p:cNvSpPr>
          <p:nvPr/>
        </p:nvSpPr>
        <p:spPr bwMode="auto">
          <a:xfrm flipH="1">
            <a:off x="6732588" y="3357563"/>
            <a:ext cx="503237" cy="142875"/>
          </a:xfrm>
          <a:prstGeom prst="line">
            <a:avLst/>
          </a:prstGeom>
          <a:noFill/>
          <a:ln w="9525">
            <a:solidFill>
              <a:srgbClr val="FF33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58" name="Line 1047"/>
          <p:cNvSpPr>
            <a:spLocks noChangeShapeType="1"/>
          </p:cNvSpPr>
          <p:nvPr/>
        </p:nvSpPr>
        <p:spPr bwMode="auto">
          <a:xfrm flipH="1">
            <a:off x="7812088" y="2852738"/>
            <a:ext cx="431800" cy="142875"/>
          </a:xfrm>
          <a:prstGeom prst="line">
            <a:avLst/>
          </a:prstGeom>
          <a:noFill/>
          <a:ln w="9525">
            <a:solidFill>
              <a:srgbClr val="FF33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59" name="Line 1048"/>
          <p:cNvSpPr>
            <a:spLocks noChangeShapeType="1"/>
          </p:cNvSpPr>
          <p:nvPr/>
        </p:nvSpPr>
        <p:spPr bwMode="auto">
          <a:xfrm flipH="1" flipV="1">
            <a:off x="6804025" y="2708275"/>
            <a:ext cx="431800" cy="288925"/>
          </a:xfrm>
          <a:prstGeom prst="line">
            <a:avLst/>
          </a:prstGeom>
          <a:noFill/>
          <a:ln w="9525">
            <a:solidFill>
              <a:srgbClr val="FF33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A406EE7-68DF-4293-951E-6BAC76014333}" type="datetime1">
              <a:rPr lang="zh-CN" altLang="en-US" sz="1400" smtClean="0"/>
              <a:pPr>
                <a:spcBef>
                  <a:spcPct val="0"/>
                </a:spcBef>
                <a:buFontTx/>
                <a:buNone/>
              </a:pPr>
              <a:t>2017/9/24</a:t>
            </a:fld>
            <a:endParaRPr lang="en-US" altLang="zh-CN" sz="1400" smtClean="0"/>
          </a:p>
        </p:txBody>
      </p:sp>
      <p:sp>
        <p:nvSpPr>
          <p:cNvPr id="5427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61B2850-6EB6-4A05-ACB7-65DD9A64A424}" type="slidenum">
              <a:rPr lang="en-US" altLang="zh-CN" sz="1400"/>
              <a:pPr>
                <a:spcBef>
                  <a:spcPct val="0"/>
                </a:spcBef>
                <a:buFontTx/>
                <a:buNone/>
              </a:pPr>
              <a:t>62</a:t>
            </a:fld>
            <a:endParaRPr lang="en-US" altLang="zh-CN" sz="1400"/>
          </a:p>
        </p:txBody>
      </p:sp>
      <p:sp>
        <p:nvSpPr>
          <p:cNvPr id="54276" name="Rectangle 2"/>
          <p:cNvSpPr>
            <a:spLocks noGrp="1" noChangeArrowheads="1"/>
          </p:cNvSpPr>
          <p:nvPr>
            <p:ph type="title"/>
          </p:nvPr>
        </p:nvSpPr>
        <p:spPr>
          <a:xfrm>
            <a:off x="609600" y="381000"/>
            <a:ext cx="7772400" cy="1143000"/>
          </a:xfrm>
        </p:spPr>
        <p:txBody>
          <a:bodyPr/>
          <a:lstStyle/>
          <a:p>
            <a:pPr eaLnBrk="1" hangingPunct="1"/>
            <a:r>
              <a:rPr lang="en-US" altLang="zh-CN" smtClean="0">
                <a:solidFill>
                  <a:srgbClr val="FFFF00"/>
                </a:solidFill>
              </a:rPr>
              <a:t>4</a:t>
            </a:r>
            <a:r>
              <a:rPr lang="zh-CN" altLang="en-US" smtClean="0">
                <a:solidFill>
                  <a:srgbClr val="FFFF00"/>
                </a:solidFill>
              </a:rPr>
              <a:t>、信息完整性验证技术</a:t>
            </a:r>
          </a:p>
        </p:txBody>
      </p:sp>
      <p:sp>
        <p:nvSpPr>
          <p:cNvPr id="54277" name="Rectangle 3"/>
          <p:cNvSpPr>
            <a:spLocks noGrp="1" noChangeArrowheads="1"/>
          </p:cNvSpPr>
          <p:nvPr>
            <p:ph type="body" idx="1"/>
          </p:nvPr>
        </p:nvSpPr>
        <p:spPr>
          <a:xfrm>
            <a:off x="1258888" y="1981200"/>
            <a:ext cx="7123112" cy="1519238"/>
          </a:xfrm>
        </p:spPr>
        <p:txBody>
          <a:bodyPr/>
          <a:lstStyle/>
          <a:p>
            <a:pPr algn="just" eaLnBrk="1" hangingPunct="1">
              <a:lnSpc>
                <a:spcPct val="90000"/>
              </a:lnSpc>
            </a:pPr>
            <a:r>
              <a:rPr lang="zh-CN" altLang="en-US" smtClean="0">
                <a:solidFill>
                  <a:schemeClr val="bg1"/>
                </a:solidFill>
              </a:rPr>
              <a:t>消息在传输、存储、调用过程中未被修改。</a:t>
            </a:r>
          </a:p>
          <a:p>
            <a:pPr algn="just" eaLnBrk="1" hangingPunct="1">
              <a:lnSpc>
                <a:spcPct val="90000"/>
              </a:lnSpc>
            </a:pPr>
            <a:r>
              <a:rPr lang="zh-CN" altLang="en-US" smtClean="0">
                <a:solidFill>
                  <a:schemeClr val="bg1"/>
                </a:solidFill>
              </a:rPr>
              <a:t>完整性与真实性经常一起使用。</a:t>
            </a:r>
          </a:p>
        </p:txBody>
      </p:sp>
      <p:pic>
        <p:nvPicPr>
          <p:cNvPr id="54278" name="Picture 4" descr="文件"/>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005263"/>
            <a:ext cx="33845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 Box 4"/>
          <p:cNvSpPr txBox="1">
            <a:spLocks noChangeArrowheads="1"/>
          </p:cNvSpPr>
          <p:nvPr/>
        </p:nvSpPr>
        <p:spPr bwMode="auto">
          <a:xfrm>
            <a:off x="1476375" y="49418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rgbClr val="CCFF66"/>
                </a:solidFill>
              </a:rPr>
              <a:t>电子政务</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F3E83B8-AEDA-4354-87CE-BEA8C02E647C}" type="datetime1">
              <a:rPr lang="zh-CN" altLang="en-US" sz="1400" smtClean="0"/>
              <a:pPr>
                <a:spcBef>
                  <a:spcPct val="0"/>
                </a:spcBef>
                <a:buFontTx/>
                <a:buNone/>
              </a:pPr>
              <a:t>2017/9/24</a:t>
            </a:fld>
            <a:endParaRPr lang="en-US" altLang="zh-CN" sz="1400" smtClean="0"/>
          </a:p>
        </p:txBody>
      </p:sp>
      <p:sp>
        <p:nvSpPr>
          <p:cNvPr id="5529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22323B4-57AD-40FD-9695-5BCD0D03EA99}" type="slidenum">
              <a:rPr lang="en-US" altLang="zh-CN" sz="1400"/>
              <a:pPr>
                <a:spcBef>
                  <a:spcPct val="0"/>
                </a:spcBef>
                <a:buFontTx/>
                <a:buNone/>
              </a:pPr>
              <a:t>63</a:t>
            </a:fld>
            <a:endParaRPr lang="en-US" altLang="zh-CN" sz="1400"/>
          </a:p>
        </p:txBody>
      </p:sp>
      <p:sp>
        <p:nvSpPr>
          <p:cNvPr id="55300" name="Rectangle 2"/>
          <p:cNvSpPr>
            <a:spLocks noGrp="1" noChangeArrowheads="1"/>
          </p:cNvSpPr>
          <p:nvPr>
            <p:ph type="title"/>
          </p:nvPr>
        </p:nvSpPr>
        <p:spPr>
          <a:xfrm>
            <a:off x="685800" y="457200"/>
            <a:ext cx="7772400" cy="762000"/>
          </a:xfrm>
        </p:spPr>
        <p:txBody>
          <a:bodyPr/>
          <a:lstStyle/>
          <a:p>
            <a:pPr eaLnBrk="1" hangingPunct="1"/>
            <a:r>
              <a:rPr lang="zh-CN" altLang="en-US" smtClean="0">
                <a:solidFill>
                  <a:srgbClr val="FFFF66"/>
                </a:solidFill>
              </a:rPr>
              <a:t>数字签名</a:t>
            </a:r>
          </a:p>
        </p:txBody>
      </p:sp>
      <p:sp>
        <p:nvSpPr>
          <p:cNvPr id="55301" name="Rectangle 3"/>
          <p:cNvSpPr>
            <a:spLocks noGrp="1" noChangeArrowheads="1"/>
          </p:cNvSpPr>
          <p:nvPr>
            <p:ph type="body" idx="1"/>
          </p:nvPr>
        </p:nvSpPr>
        <p:spPr>
          <a:xfrm>
            <a:off x="611188" y="1412875"/>
            <a:ext cx="7854950" cy="1873250"/>
          </a:xfrm>
        </p:spPr>
        <p:txBody>
          <a:bodyPr/>
          <a:lstStyle/>
          <a:p>
            <a:pPr eaLnBrk="1" hangingPunct="1"/>
            <a:r>
              <a:rPr lang="zh-CN" altLang="en-US" sz="2800" smtClean="0">
                <a:solidFill>
                  <a:schemeClr val="hlink"/>
                </a:solidFill>
              </a:rPr>
              <a:t>对消息的摘要用私钥进行加密。消息接收者用公钥解密摘要，验证发送者身份。</a:t>
            </a:r>
          </a:p>
          <a:p>
            <a:pPr eaLnBrk="1" hangingPunct="1"/>
            <a:r>
              <a:rPr lang="zh-CN" altLang="en-US" sz="2800" smtClean="0">
                <a:solidFill>
                  <a:schemeClr val="hlink"/>
                </a:solidFill>
              </a:rPr>
              <a:t>如果传输前后消息摘要相同，说明消息是完整的，未被篡改。</a:t>
            </a:r>
          </a:p>
        </p:txBody>
      </p:sp>
      <p:sp>
        <p:nvSpPr>
          <p:cNvPr id="55302" name="Text Box 4"/>
          <p:cNvSpPr txBox="1">
            <a:spLocks noChangeArrowheads="1"/>
          </p:cNvSpPr>
          <p:nvPr/>
        </p:nvSpPr>
        <p:spPr bwMode="auto">
          <a:xfrm>
            <a:off x="152400" y="3810000"/>
            <a:ext cx="762000" cy="1441450"/>
          </a:xfrm>
          <a:prstGeom prst="rect">
            <a:avLst/>
          </a:prstGeom>
          <a:solidFill>
            <a:srgbClr val="660066"/>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4400">
                <a:solidFill>
                  <a:srgbClr val="FFFF66"/>
                </a:solidFill>
              </a:rPr>
              <a:t>消息</a:t>
            </a:r>
          </a:p>
        </p:txBody>
      </p:sp>
      <p:sp>
        <p:nvSpPr>
          <p:cNvPr id="55303" name="Text Box 5"/>
          <p:cNvSpPr txBox="1">
            <a:spLocks noChangeArrowheads="1"/>
          </p:cNvSpPr>
          <p:nvPr/>
        </p:nvSpPr>
        <p:spPr bwMode="auto">
          <a:xfrm>
            <a:off x="2133600" y="4343400"/>
            <a:ext cx="803275" cy="466725"/>
          </a:xfrm>
          <a:prstGeom prst="rect">
            <a:avLst/>
          </a:prstGeom>
          <a:solidFill>
            <a:srgbClr val="008000"/>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摘要</a:t>
            </a:r>
          </a:p>
        </p:txBody>
      </p:sp>
      <p:sp>
        <p:nvSpPr>
          <p:cNvPr id="55304" name="Line 6"/>
          <p:cNvSpPr>
            <a:spLocks noChangeShapeType="1"/>
          </p:cNvSpPr>
          <p:nvPr/>
        </p:nvSpPr>
        <p:spPr bwMode="auto">
          <a:xfrm>
            <a:off x="914400" y="4572000"/>
            <a:ext cx="12192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5" name="Text Box 7"/>
          <p:cNvSpPr txBox="1">
            <a:spLocks noChangeArrowheads="1"/>
          </p:cNvSpPr>
          <p:nvPr/>
        </p:nvSpPr>
        <p:spPr bwMode="auto">
          <a:xfrm>
            <a:off x="1143000" y="4114800"/>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FFCC66"/>
                </a:solidFill>
              </a:rPr>
              <a:t>hash</a:t>
            </a:r>
          </a:p>
        </p:txBody>
      </p:sp>
      <p:sp>
        <p:nvSpPr>
          <p:cNvPr id="55306" name="Line 8"/>
          <p:cNvSpPr>
            <a:spLocks noChangeShapeType="1"/>
          </p:cNvSpPr>
          <p:nvPr/>
        </p:nvSpPr>
        <p:spPr bwMode="auto">
          <a:xfrm>
            <a:off x="2895600" y="4572000"/>
            <a:ext cx="4572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7" name="Text Box 9"/>
          <p:cNvSpPr txBox="1">
            <a:spLocks noChangeArrowheads="1"/>
          </p:cNvSpPr>
          <p:nvPr/>
        </p:nvSpPr>
        <p:spPr bwMode="auto">
          <a:xfrm>
            <a:off x="3352800" y="3505200"/>
            <a:ext cx="838200" cy="1441450"/>
          </a:xfrm>
          <a:prstGeom prst="rect">
            <a:avLst/>
          </a:prstGeom>
          <a:solidFill>
            <a:srgbClr val="660066"/>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4400">
                <a:solidFill>
                  <a:srgbClr val="FFFF66"/>
                </a:solidFill>
              </a:rPr>
              <a:t>消息</a:t>
            </a:r>
          </a:p>
        </p:txBody>
      </p:sp>
      <p:sp>
        <p:nvSpPr>
          <p:cNvPr id="55308" name="Text Box 10" descr="绿色大理石"/>
          <p:cNvSpPr txBox="1">
            <a:spLocks noChangeArrowheads="1"/>
          </p:cNvSpPr>
          <p:nvPr/>
        </p:nvSpPr>
        <p:spPr bwMode="auto">
          <a:xfrm>
            <a:off x="3352800" y="4953000"/>
            <a:ext cx="838200" cy="466725"/>
          </a:xfrm>
          <a:prstGeom prst="rect">
            <a:avLst/>
          </a:prstGeom>
          <a:blipFill dpi="0" rotWithShape="0">
            <a:blip r:embed="rId2"/>
            <a:srcRect/>
            <a:tile tx="0" ty="0" sx="100000" sy="100000" flip="none" algn="tl"/>
          </a:blip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摘要</a:t>
            </a:r>
          </a:p>
        </p:txBody>
      </p:sp>
      <p:sp>
        <p:nvSpPr>
          <p:cNvPr id="55309" name="Line 11"/>
          <p:cNvSpPr>
            <a:spLocks noChangeShapeType="1"/>
          </p:cNvSpPr>
          <p:nvPr/>
        </p:nvSpPr>
        <p:spPr bwMode="auto">
          <a:xfrm>
            <a:off x="2667000" y="5181600"/>
            <a:ext cx="6096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0" name="Text Box 12"/>
          <p:cNvSpPr txBox="1">
            <a:spLocks noChangeArrowheads="1"/>
          </p:cNvSpPr>
          <p:nvPr/>
        </p:nvSpPr>
        <p:spPr bwMode="auto">
          <a:xfrm>
            <a:off x="2133600" y="57150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CC66"/>
                </a:solidFill>
              </a:rPr>
              <a:t>私钥加密</a:t>
            </a:r>
          </a:p>
        </p:txBody>
      </p:sp>
      <p:sp>
        <p:nvSpPr>
          <p:cNvPr id="55311" name="Text Box 13"/>
          <p:cNvSpPr txBox="1">
            <a:spLocks noChangeArrowheads="1"/>
          </p:cNvSpPr>
          <p:nvPr/>
        </p:nvSpPr>
        <p:spPr bwMode="auto">
          <a:xfrm>
            <a:off x="4267200" y="41148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CC66"/>
                </a:solidFill>
              </a:rPr>
              <a:t>传输</a:t>
            </a:r>
          </a:p>
        </p:txBody>
      </p:sp>
      <p:sp>
        <p:nvSpPr>
          <p:cNvPr id="55312" name="Line 14"/>
          <p:cNvSpPr>
            <a:spLocks noChangeShapeType="1"/>
          </p:cNvSpPr>
          <p:nvPr/>
        </p:nvSpPr>
        <p:spPr bwMode="auto">
          <a:xfrm>
            <a:off x="4191000" y="4572000"/>
            <a:ext cx="1066800" cy="0"/>
          </a:xfrm>
          <a:prstGeom prst="line">
            <a:avLst/>
          </a:prstGeom>
          <a:noFill/>
          <a:ln w="9525">
            <a:solidFill>
              <a:schemeClr val="hlink"/>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3" name="Text Box 15"/>
          <p:cNvSpPr txBox="1">
            <a:spLocks noChangeArrowheads="1"/>
          </p:cNvSpPr>
          <p:nvPr/>
        </p:nvSpPr>
        <p:spPr bwMode="auto">
          <a:xfrm>
            <a:off x="5257800" y="3505200"/>
            <a:ext cx="838200" cy="1441450"/>
          </a:xfrm>
          <a:prstGeom prst="rect">
            <a:avLst/>
          </a:prstGeom>
          <a:solidFill>
            <a:srgbClr val="660066"/>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4400">
                <a:solidFill>
                  <a:srgbClr val="FFFF66"/>
                </a:solidFill>
              </a:rPr>
              <a:t>消息</a:t>
            </a:r>
          </a:p>
        </p:txBody>
      </p:sp>
      <p:sp>
        <p:nvSpPr>
          <p:cNvPr id="55314" name="Text Box 16" descr="绿色大理石"/>
          <p:cNvSpPr txBox="1">
            <a:spLocks noChangeArrowheads="1"/>
          </p:cNvSpPr>
          <p:nvPr/>
        </p:nvSpPr>
        <p:spPr bwMode="auto">
          <a:xfrm>
            <a:off x="5257800" y="4953000"/>
            <a:ext cx="838200" cy="466725"/>
          </a:xfrm>
          <a:prstGeom prst="rect">
            <a:avLst/>
          </a:prstGeom>
          <a:blipFill dpi="0" rotWithShape="0">
            <a:blip r:embed="rId2"/>
            <a:srcRect/>
            <a:tile tx="0" ty="0" sx="100000" sy="100000" flip="none" algn="tl"/>
          </a:blip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摘要</a:t>
            </a:r>
          </a:p>
        </p:txBody>
      </p:sp>
      <p:sp>
        <p:nvSpPr>
          <p:cNvPr id="55315" name="Text Box 17"/>
          <p:cNvSpPr txBox="1">
            <a:spLocks noChangeArrowheads="1"/>
          </p:cNvSpPr>
          <p:nvPr/>
        </p:nvSpPr>
        <p:spPr bwMode="auto">
          <a:xfrm>
            <a:off x="6477000" y="4038600"/>
            <a:ext cx="803275" cy="466725"/>
          </a:xfrm>
          <a:prstGeom prst="rect">
            <a:avLst/>
          </a:prstGeom>
          <a:solidFill>
            <a:srgbClr val="008000"/>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摘要</a:t>
            </a:r>
          </a:p>
        </p:txBody>
      </p:sp>
      <p:sp>
        <p:nvSpPr>
          <p:cNvPr id="55316" name="Line 18"/>
          <p:cNvSpPr>
            <a:spLocks noChangeShapeType="1"/>
          </p:cNvSpPr>
          <p:nvPr/>
        </p:nvSpPr>
        <p:spPr bwMode="auto">
          <a:xfrm>
            <a:off x="6096000" y="4267200"/>
            <a:ext cx="3810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7" name="Text Box 19"/>
          <p:cNvSpPr txBox="1">
            <a:spLocks noChangeArrowheads="1"/>
          </p:cNvSpPr>
          <p:nvPr/>
        </p:nvSpPr>
        <p:spPr bwMode="auto">
          <a:xfrm>
            <a:off x="6477000" y="4953000"/>
            <a:ext cx="803275" cy="466725"/>
          </a:xfrm>
          <a:prstGeom prst="rect">
            <a:avLst/>
          </a:prstGeom>
          <a:solidFill>
            <a:srgbClr val="008000"/>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bg1"/>
                </a:solidFill>
              </a:rPr>
              <a:t>摘要</a:t>
            </a:r>
          </a:p>
        </p:txBody>
      </p:sp>
      <p:sp>
        <p:nvSpPr>
          <p:cNvPr id="55318" name="Line 20"/>
          <p:cNvSpPr>
            <a:spLocks noChangeShapeType="1"/>
          </p:cNvSpPr>
          <p:nvPr/>
        </p:nvSpPr>
        <p:spPr bwMode="auto">
          <a:xfrm>
            <a:off x="6096000" y="5181600"/>
            <a:ext cx="3810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9" name="Text Box 21"/>
          <p:cNvSpPr txBox="1">
            <a:spLocks noChangeArrowheads="1"/>
          </p:cNvSpPr>
          <p:nvPr/>
        </p:nvSpPr>
        <p:spPr bwMode="auto">
          <a:xfrm>
            <a:off x="5105400" y="58674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FFCC66"/>
                </a:solidFill>
              </a:rPr>
              <a:t>公钥解密</a:t>
            </a:r>
          </a:p>
        </p:txBody>
      </p:sp>
      <p:sp>
        <p:nvSpPr>
          <p:cNvPr id="55320" name="Line 23"/>
          <p:cNvSpPr>
            <a:spLocks noChangeShapeType="1"/>
          </p:cNvSpPr>
          <p:nvPr/>
        </p:nvSpPr>
        <p:spPr bwMode="auto">
          <a:xfrm>
            <a:off x="2667000" y="5181600"/>
            <a:ext cx="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1" name="Text Box 24"/>
          <p:cNvSpPr txBox="1">
            <a:spLocks noChangeArrowheads="1"/>
          </p:cNvSpPr>
          <p:nvPr/>
        </p:nvSpPr>
        <p:spPr bwMode="auto">
          <a:xfrm>
            <a:off x="7391400" y="4495800"/>
            <a:ext cx="1752600" cy="46672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hlink"/>
                </a:solidFill>
              </a:rPr>
              <a:t>是否相同？</a:t>
            </a:r>
          </a:p>
        </p:txBody>
      </p:sp>
      <p:sp>
        <p:nvSpPr>
          <p:cNvPr id="55322" name="Line 25"/>
          <p:cNvSpPr>
            <a:spLocks noChangeShapeType="1"/>
          </p:cNvSpPr>
          <p:nvPr/>
        </p:nvSpPr>
        <p:spPr bwMode="auto">
          <a:xfrm flipV="1">
            <a:off x="8077200" y="4953000"/>
            <a:ext cx="0" cy="304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3" name="Line 26"/>
          <p:cNvSpPr>
            <a:spLocks noChangeShapeType="1"/>
          </p:cNvSpPr>
          <p:nvPr/>
        </p:nvSpPr>
        <p:spPr bwMode="auto">
          <a:xfrm>
            <a:off x="7315200" y="5257800"/>
            <a:ext cx="7620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4" name="Line 27"/>
          <p:cNvSpPr>
            <a:spLocks noChangeShapeType="1"/>
          </p:cNvSpPr>
          <p:nvPr/>
        </p:nvSpPr>
        <p:spPr bwMode="auto">
          <a:xfrm>
            <a:off x="8077200" y="4191000"/>
            <a:ext cx="0" cy="304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5" name="Line 28"/>
          <p:cNvSpPr>
            <a:spLocks noChangeShapeType="1"/>
          </p:cNvSpPr>
          <p:nvPr/>
        </p:nvSpPr>
        <p:spPr bwMode="auto">
          <a:xfrm>
            <a:off x="7315200" y="4191000"/>
            <a:ext cx="7620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6" name="Line 29"/>
          <p:cNvSpPr>
            <a:spLocks noChangeShapeType="1"/>
          </p:cNvSpPr>
          <p:nvPr/>
        </p:nvSpPr>
        <p:spPr bwMode="auto">
          <a:xfrm flipV="1">
            <a:off x="5715000" y="5410200"/>
            <a:ext cx="0" cy="45720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09C5C6D-AC03-46DE-BAB6-D1BE9B44FFB9}" type="datetime1">
              <a:rPr lang="zh-CN" altLang="en-US" sz="1400" smtClean="0"/>
              <a:pPr>
                <a:spcBef>
                  <a:spcPct val="0"/>
                </a:spcBef>
                <a:buFontTx/>
                <a:buNone/>
              </a:pPr>
              <a:t>2017/9/24</a:t>
            </a:fld>
            <a:endParaRPr lang="en-US" altLang="zh-CN" sz="1400" smtClean="0"/>
          </a:p>
        </p:txBody>
      </p:sp>
      <p:sp>
        <p:nvSpPr>
          <p:cNvPr id="5632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CCF0392-7BF3-4C42-87B0-E2BDBA723B06}" type="slidenum">
              <a:rPr lang="en-US" altLang="zh-CN" sz="1400"/>
              <a:pPr>
                <a:spcBef>
                  <a:spcPct val="0"/>
                </a:spcBef>
                <a:buFontTx/>
                <a:buNone/>
              </a:pPr>
              <a:t>64</a:t>
            </a:fld>
            <a:endParaRPr lang="en-US" altLang="zh-CN" sz="1400"/>
          </a:p>
        </p:txBody>
      </p:sp>
      <p:sp>
        <p:nvSpPr>
          <p:cNvPr id="56324" name="Rectangle 2"/>
          <p:cNvSpPr>
            <a:spLocks noGrp="1" noChangeArrowheads="1"/>
          </p:cNvSpPr>
          <p:nvPr>
            <p:ph type="title"/>
          </p:nvPr>
        </p:nvSpPr>
        <p:spPr/>
        <p:txBody>
          <a:bodyPr/>
          <a:lstStyle/>
          <a:p>
            <a:pPr eaLnBrk="1" hangingPunct="1"/>
            <a:r>
              <a:rPr lang="en-US" altLang="zh-CN" smtClean="0">
                <a:solidFill>
                  <a:srgbClr val="FFFF00"/>
                </a:solidFill>
              </a:rPr>
              <a:t>5</a:t>
            </a:r>
            <a:r>
              <a:rPr lang="zh-CN" altLang="en-US" smtClean="0">
                <a:solidFill>
                  <a:srgbClr val="FFFF00"/>
                </a:solidFill>
              </a:rPr>
              <a:t>、信息的可控技术</a:t>
            </a:r>
          </a:p>
        </p:txBody>
      </p:sp>
      <p:sp>
        <p:nvSpPr>
          <p:cNvPr id="56325" name="Rectangle 3"/>
          <p:cNvSpPr>
            <a:spLocks noGrp="1" noChangeArrowheads="1"/>
          </p:cNvSpPr>
          <p:nvPr>
            <p:ph type="body" idx="1"/>
          </p:nvPr>
        </p:nvSpPr>
        <p:spPr>
          <a:xfrm>
            <a:off x="900113" y="2133600"/>
            <a:ext cx="5040312" cy="2278063"/>
          </a:xfrm>
        </p:spPr>
        <p:txBody>
          <a:bodyPr/>
          <a:lstStyle/>
          <a:p>
            <a:pPr eaLnBrk="1" hangingPunct="1">
              <a:lnSpc>
                <a:spcPct val="80000"/>
              </a:lnSpc>
            </a:pPr>
            <a:r>
              <a:rPr lang="zh-CN" altLang="en-US" sz="2800" smtClean="0">
                <a:solidFill>
                  <a:srgbClr val="FFCC66"/>
                </a:solidFill>
              </a:rPr>
              <a:t>信息的截获能力</a:t>
            </a:r>
          </a:p>
          <a:p>
            <a:pPr eaLnBrk="1" hangingPunct="1">
              <a:lnSpc>
                <a:spcPct val="80000"/>
              </a:lnSpc>
            </a:pPr>
            <a:r>
              <a:rPr lang="zh-CN" altLang="en-US" sz="2800" smtClean="0">
                <a:solidFill>
                  <a:srgbClr val="FFCC66"/>
                </a:solidFill>
              </a:rPr>
              <a:t>信息内容的分析检查能力</a:t>
            </a:r>
          </a:p>
          <a:p>
            <a:pPr eaLnBrk="1" hangingPunct="1">
              <a:lnSpc>
                <a:spcPct val="80000"/>
              </a:lnSpc>
            </a:pPr>
            <a:r>
              <a:rPr lang="zh-CN" altLang="en-US" sz="2800" smtClean="0">
                <a:solidFill>
                  <a:srgbClr val="FFCC66"/>
                </a:solidFill>
              </a:rPr>
              <a:t>信息传递通道的堵断能力</a:t>
            </a:r>
          </a:p>
          <a:p>
            <a:pPr eaLnBrk="1" hangingPunct="1">
              <a:lnSpc>
                <a:spcPct val="80000"/>
              </a:lnSpc>
            </a:pPr>
            <a:r>
              <a:rPr lang="zh-CN" altLang="en-US" sz="2800" smtClean="0">
                <a:solidFill>
                  <a:srgbClr val="FFCC66"/>
                </a:solidFill>
              </a:rPr>
              <a:t>舆情的获取能力</a:t>
            </a:r>
          </a:p>
          <a:p>
            <a:pPr eaLnBrk="1" hangingPunct="1">
              <a:lnSpc>
                <a:spcPct val="80000"/>
              </a:lnSpc>
            </a:pPr>
            <a:r>
              <a:rPr lang="zh-CN" altLang="en-US" sz="2800" smtClean="0">
                <a:solidFill>
                  <a:schemeClr val="bg1"/>
                </a:solidFill>
              </a:rPr>
              <a:t>。。。</a:t>
            </a:r>
          </a:p>
        </p:txBody>
      </p:sp>
      <p:pic>
        <p:nvPicPr>
          <p:cNvPr id="56326" name="Picture 4" descr="雷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4437063"/>
            <a:ext cx="28273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 Box 5"/>
          <p:cNvSpPr txBox="1">
            <a:spLocks noChangeArrowheads="1"/>
          </p:cNvSpPr>
          <p:nvPr/>
        </p:nvSpPr>
        <p:spPr bwMode="auto">
          <a:xfrm>
            <a:off x="755650" y="5013325"/>
            <a:ext cx="4679950" cy="831850"/>
          </a:xfrm>
          <a:prstGeom prst="rect">
            <a:avLst/>
          </a:prstGeom>
          <a:solidFill>
            <a:srgbClr val="660066"/>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a:solidFill>
                  <a:schemeClr val="hlink"/>
                </a:solidFill>
              </a:rPr>
              <a:t>网络媒体成为“第四媒体”，成为反映社会舆情的主要载体之一</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F8B7F1F-D828-42EE-AF23-87B9E48C7369}" type="datetime1">
              <a:rPr lang="zh-CN" altLang="en-US" sz="1400" smtClean="0"/>
              <a:pPr>
                <a:spcBef>
                  <a:spcPct val="0"/>
                </a:spcBef>
                <a:buFontTx/>
                <a:buNone/>
              </a:pPr>
              <a:t>2017/9/24</a:t>
            </a:fld>
            <a:endParaRPr lang="en-US" altLang="zh-CN" sz="1400" smtClean="0"/>
          </a:p>
        </p:txBody>
      </p:sp>
      <p:sp>
        <p:nvSpPr>
          <p:cNvPr id="5734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BBE5932-E502-472F-ABFD-A0ACEE27F9A1}" type="slidenum">
              <a:rPr lang="en-US" altLang="zh-CN" sz="1400"/>
              <a:pPr>
                <a:spcBef>
                  <a:spcPct val="0"/>
                </a:spcBef>
                <a:buFontTx/>
                <a:buNone/>
              </a:pPr>
              <a:t>65</a:t>
            </a:fld>
            <a:endParaRPr lang="en-US" altLang="zh-CN" sz="1400"/>
          </a:p>
        </p:txBody>
      </p:sp>
      <p:sp>
        <p:nvSpPr>
          <p:cNvPr id="57348" name="Rectangle 2"/>
          <p:cNvSpPr>
            <a:spLocks noGrp="1" noChangeArrowheads="1"/>
          </p:cNvSpPr>
          <p:nvPr>
            <p:ph type="title"/>
          </p:nvPr>
        </p:nvSpPr>
        <p:spPr/>
        <p:txBody>
          <a:bodyPr/>
          <a:lstStyle/>
          <a:p>
            <a:pPr eaLnBrk="1" hangingPunct="1"/>
            <a:r>
              <a:rPr lang="zh-CN" altLang="en-US" smtClean="0">
                <a:solidFill>
                  <a:srgbClr val="FFCC66"/>
                </a:solidFill>
              </a:rPr>
              <a:t>信息的截获能力</a:t>
            </a:r>
          </a:p>
        </p:txBody>
      </p:sp>
      <p:sp>
        <p:nvSpPr>
          <p:cNvPr id="57349" name="Rectangle 3"/>
          <p:cNvSpPr>
            <a:spLocks noGrp="1" noChangeArrowheads="1"/>
          </p:cNvSpPr>
          <p:nvPr>
            <p:ph type="body" idx="1"/>
          </p:nvPr>
        </p:nvSpPr>
        <p:spPr>
          <a:xfrm>
            <a:off x="685800" y="1981200"/>
            <a:ext cx="7772400" cy="1447800"/>
          </a:xfrm>
        </p:spPr>
        <p:txBody>
          <a:bodyPr/>
          <a:lstStyle/>
          <a:p>
            <a:pPr eaLnBrk="1" hangingPunct="1"/>
            <a:r>
              <a:rPr lang="zh-CN" altLang="en-US" smtClean="0">
                <a:solidFill>
                  <a:srgbClr val="FFFFCC"/>
                </a:solidFill>
              </a:rPr>
              <a:t>互联网、无线空中信息的捕获</a:t>
            </a:r>
          </a:p>
          <a:p>
            <a:pPr eaLnBrk="1" hangingPunct="1"/>
            <a:r>
              <a:rPr lang="zh-CN" altLang="en-US" smtClean="0">
                <a:solidFill>
                  <a:srgbClr val="FFFFCC"/>
                </a:solidFill>
              </a:rPr>
              <a:t>特定的硬件支持</a:t>
            </a:r>
          </a:p>
        </p:txBody>
      </p:sp>
      <p:sp>
        <p:nvSpPr>
          <p:cNvPr id="57350" name="Text Box 4"/>
          <p:cNvSpPr txBox="1">
            <a:spLocks noChangeArrowheads="1"/>
          </p:cNvSpPr>
          <p:nvPr/>
        </p:nvSpPr>
        <p:spPr bwMode="auto">
          <a:xfrm>
            <a:off x="827088" y="4221163"/>
            <a:ext cx="3024187" cy="13731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800">
                <a:solidFill>
                  <a:schemeClr val="hlink"/>
                </a:solidFill>
              </a:rPr>
              <a:t> </a:t>
            </a:r>
            <a:r>
              <a:rPr lang="zh-CN" altLang="en-US" sz="2800">
                <a:solidFill>
                  <a:schemeClr val="hlink"/>
                </a:solidFill>
              </a:rPr>
              <a:t>高速捕获硬件</a:t>
            </a:r>
          </a:p>
          <a:p>
            <a:pPr eaLnBrk="1" hangingPunct="1">
              <a:spcBef>
                <a:spcPct val="0"/>
              </a:spcBef>
            </a:pPr>
            <a:r>
              <a:rPr lang="zh-CN" altLang="en-US" sz="2800">
                <a:solidFill>
                  <a:schemeClr val="hlink"/>
                </a:solidFill>
              </a:rPr>
              <a:t> 高灵敏度接收机</a:t>
            </a:r>
          </a:p>
          <a:p>
            <a:pPr eaLnBrk="1" hangingPunct="1">
              <a:spcBef>
                <a:spcPct val="0"/>
              </a:spcBef>
            </a:pPr>
            <a:r>
              <a:rPr lang="zh-CN" altLang="en-US" sz="2800">
                <a:solidFill>
                  <a:schemeClr val="hlink"/>
                </a:solidFill>
              </a:rPr>
              <a:t> 规则可配置</a:t>
            </a:r>
          </a:p>
        </p:txBody>
      </p:sp>
      <p:pic>
        <p:nvPicPr>
          <p:cNvPr id="57351" name="Picture 6" descr="数据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3500438"/>
            <a:ext cx="47625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D0778F1-C367-4343-AC67-2882EFB94992}" type="datetime1">
              <a:rPr lang="zh-CN" altLang="en-US" sz="1400" smtClean="0"/>
              <a:pPr>
                <a:spcBef>
                  <a:spcPct val="0"/>
                </a:spcBef>
                <a:buFontTx/>
                <a:buNone/>
              </a:pPr>
              <a:t>2017/9/24</a:t>
            </a:fld>
            <a:endParaRPr lang="en-US" altLang="zh-CN" sz="1400" smtClean="0"/>
          </a:p>
        </p:txBody>
      </p:sp>
      <p:sp>
        <p:nvSpPr>
          <p:cNvPr id="5837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E1A06BE-4F9F-497B-B3BC-7937DA7A4082}" type="slidenum">
              <a:rPr lang="en-US" altLang="zh-CN" sz="1400"/>
              <a:pPr>
                <a:spcBef>
                  <a:spcPct val="0"/>
                </a:spcBef>
                <a:buFontTx/>
                <a:buNone/>
              </a:pPr>
              <a:t>66</a:t>
            </a:fld>
            <a:endParaRPr lang="en-US" altLang="zh-CN" sz="1400"/>
          </a:p>
        </p:txBody>
      </p:sp>
      <p:sp>
        <p:nvSpPr>
          <p:cNvPr id="58372" name="Rectangle 2"/>
          <p:cNvSpPr>
            <a:spLocks noGrp="1" noChangeArrowheads="1"/>
          </p:cNvSpPr>
          <p:nvPr>
            <p:ph type="title"/>
          </p:nvPr>
        </p:nvSpPr>
        <p:spPr/>
        <p:txBody>
          <a:bodyPr/>
          <a:lstStyle/>
          <a:p>
            <a:pPr eaLnBrk="1" hangingPunct="1"/>
            <a:r>
              <a:rPr lang="zh-CN" altLang="en-US" smtClean="0">
                <a:solidFill>
                  <a:srgbClr val="FFFF00"/>
                </a:solidFill>
              </a:rPr>
              <a:t>信息内容的分析检查能力</a:t>
            </a:r>
          </a:p>
        </p:txBody>
      </p:sp>
      <p:sp>
        <p:nvSpPr>
          <p:cNvPr id="58373" name="Rectangle 3"/>
          <p:cNvSpPr>
            <a:spLocks noGrp="1" noChangeArrowheads="1"/>
          </p:cNvSpPr>
          <p:nvPr>
            <p:ph type="body" idx="1"/>
          </p:nvPr>
        </p:nvSpPr>
        <p:spPr>
          <a:xfrm>
            <a:off x="1547813" y="2276475"/>
            <a:ext cx="3429000" cy="3810000"/>
          </a:xfrm>
        </p:spPr>
        <p:txBody>
          <a:bodyPr/>
          <a:lstStyle/>
          <a:p>
            <a:pPr eaLnBrk="1" hangingPunct="1"/>
            <a:r>
              <a:rPr lang="zh-CN" altLang="en-US" smtClean="0">
                <a:solidFill>
                  <a:schemeClr val="bg1"/>
                </a:solidFill>
              </a:rPr>
              <a:t>协议解析</a:t>
            </a:r>
          </a:p>
          <a:p>
            <a:pPr eaLnBrk="1" hangingPunct="1"/>
            <a:r>
              <a:rPr lang="zh-CN" altLang="en-US" smtClean="0">
                <a:solidFill>
                  <a:schemeClr val="bg1"/>
                </a:solidFill>
              </a:rPr>
              <a:t>文本分析</a:t>
            </a:r>
          </a:p>
          <a:p>
            <a:pPr eaLnBrk="1" hangingPunct="1"/>
            <a:r>
              <a:rPr lang="zh-CN" altLang="en-US" smtClean="0">
                <a:solidFill>
                  <a:schemeClr val="bg1"/>
                </a:solidFill>
              </a:rPr>
              <a:t>语义分析</a:t>
            </a:r>
          </a:p>
          <a:p>
            <a:pPr eaLnBrk="1" hangingPunct="1"/>
            <a:r>
              <a:rPr lang="zh-CN" altLang="en-US" smtClean="0">
                <a:solidFill>
                  <a:schemeClr val="bg1"/>
                </a:solidFill>
              </a:rPr>
              <a:t>语音分析</a:t>
            </a:r>
          </a:p>
          <a:p>
            <a:pPr eaLnBrk="1" hangingPunct="1"/>
            <a:r>
              <a:rPr lang="zh-CN" altLang="en-US" smtClean="0">
                <a:solidFill>
                  <a:schemeClr val="bg1"/>
                </a:solidFill>
              </a:rPr>
              <a:t>视频分析</a:t>
            </a:r>
          </a:p>
          <a:p>
            <a:pPr eaLnBrk="1" hangingPunct="1"/>
            <a:r>
              <a:rPr lang="zh-CN" altLang="en-US" smtClean="0">
                <a:solidFill>
                  <a:schemeClr val="bg1"/>
                </a:solidFill>
              </a:rPr>
              <a:t>隐藏内容发现</a:t>
            </a:r>
          </a:p>
        </p:txBody>
      </p:sp>
      <p:pic>
        <p:nvPicPr>
          <p:cNvPr id="58374" name="Picture 1026" descr="数据截获"/>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2781300"/>
            <a:ext cx="275431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788D433-3B89-4768-9D62-D3FE264EC738}" type="datetime1">
              <a:rPr lang="zh-CN" altLang="en-US" sz="1400" smtClean="0"/>
              <a:pPr>
                <a:spcBef>
                  <a:spcPct val="0"/>
                </a:spcBef>
                <a:buFontTx/>
                <a:buNone/>
              </a:pPr>
              <a:t>2017/9/24</a:t>
            </a:fld>
            <a:endParaRPr lang="en-US" altLang="zh-CN" sz="1400" smtClean="0"/>
          </a:p>
        </p:txBody>
      </p:sp>
      <p:sp>
        <p:nvSpPr>
          <p:cNvPr id="5939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D86198C-615C-476C-9341-CC802A405944}" type="slidenum">
              <a:rPr lang="en-US" altLang="zh-CN" sz="1400"/>
              <a:pPr>
                <a:spcBef>
                  <a:spcPct val="0"/>
                </a:spcBef>
                <a:buFontTx/>
                <a:buNone/>
              </a:pPr>
              <a:t>67</a:t>
            </a:fld>
            <a:endParaRPr lang="en-US" altLang="zh-CN" sz="1400"/>
          </a:p>
        </p:txBody>
      </p:sp>
      <p:sp>
        <p:nvSpPr>
          <p:cNvPr id="59396" name="Rectangle 1026"/>
          <p:cNvSpPr>
            <a:spLocks noGrp="1" noChangeArrowheads="1"/>
          </p:cNvSpPr>
          <p:nvPr>
            <p:ph type="title"/>
          </p:nvPr>
        </p:nvSpPr>
        <p:spPr>
          <a:xfrm>
            <a:off x="684213" y="260350"/>
            <a:ext cx="7772400" cy="1143000"/>
          </a:xfrm>
        </p:spPr>
        <p:txBody>
          <a:bodyPr/>
          <a:lstStyle/>
          <a:p>
            <a:pPr eaLnBrk="1" hangingPunct="1"/>
            <a:r>
              <a:rPr lang="en-US" altLang="zh-CN" smtClean="0">
                <a:solidFill>
                  <a:srgbClr val="FFFF00"/>
                </a:solidFill>
              </a:rPr>
              <a:t>6</a:t>
            </a:r>
            <a:r>
              <a:rPr lang="zh-CN" altLang="en-US" smtClean="0">
                <a:solidFill>
                  <a:srgbClr val="FFFF00"/>
                </a:solidFill>
              </a:rPr>
              <a:t>、信息的获取技术</a:t>
            </a:r>
          </a:p>
        </p:txBody>
      </p:sp>
      <p:sp>
        <p:nvSpPr>
          <p:cNvPr id="59397" name="Rectangle 1027"/>
          <p:cNvSpPr>
            <a:spLocks noGrp="1" noChangeArrowheads="1"/>
          </p:cNvSpPr>
          <p:nvPr>
            <p:ph type="body" idx="1"/>
          </p:nvPr>
        </p:nvSpPr>
        <p:spPr>
          <a:xfrm>
            <a:off x="250825" y="1844675"/>
            <a:ext cx="4968875" cy="3744913"/>
          </a:xfrm>
        </p:spPr>
        <p:txBody>
          <a:bodyPr/>
          <a:lstStyle/>
          <a:p>
            <a:pPr eaLnBrk="1" hangingPunct="1">
              <a:lnSpc>
                <a:spcPct val="90000"/>
              </a:lnSpc>
            </a:pPr>
            <a:r>
              <a:rPr lang="zh-CN" altLang="en-US" sz="2400" smtClean="0">
                <a:solidFill>
                  <a:schemeClr val="bg1"/>
                </a:solidFill>
                <a:latin typeface="Arial" panose="020B0604020202020204" pitchFamily="34" charset="0"/>
              </a:rPr>
              <a:t>发现目标主机或网络。</a:t>
            </a:r>
          </a:p>
          <a:p>
            <a:pPr eaLnBrk="1" hangingPunct="1">
              <a:lnSpc>
                <a:spcPct val="90000"/>
              </a:lnSpc>
            </a:pPr>
            <a:r>
              <a:rPr lang="zh-CN" altLang="en-US" sz="2400" smtClean="0">
                <a:solidFill>
                  <a:schemeClr val="bg1"/>
                </a:solidFill>
                <a:latin typeface="Arial" panose="020B0604020202020204" pitchFamily="34" charset="0"/>
              </a:rPr>
              <a:t>通过扫描发现网络或主机对外提供的端口、开放的服务、某些系统信息、错误配置、已知的安全漏洞等。</a:t>
            </a:r>
          </a:p>
          <a:p>
            <a:pPr eaLnBrk="1" hangingPunct="1">
              <a:lnSpc>
                <a:spcPct val="90000"/>
              </a:lnSpc>
            </a:pPr>
            <a:r>
              <a:rPr lang="zh-CN" altLang="en-US" sz="2400" smtClean="0">
                <a:solidFill>
                  <a:schemeClr val="bg1"/>
                </a:solidFill>
                <a:latin typeface="Arial" panose="020B0604020202020204" pitchFamily="34" charset="0"/>
              </a:rPr>
              <a:t>根据扫描的结果研究专门的渗透策略和工具</a:t>
            </a:r>
            <a:r>
              <a:rPr lang="en-US" altLang="zh-CN" sz="2400" smtClean="0">
                <a:solidFill>
                  <a:schemeClr val="bg1"/>
                </a:solidFill>
                <a:latin typeface="Arial" panose="020B0604020202020204" pitchFamily="34" charset="0"/>
              </a:rPr>
              <a:t>;</a:t>
            </a:r>
          </a:p>
          <a:p>
            <a:pPr eaLnBrk="1" hangingPunct="1">
              <a:lnSpc>
                <a:spcPct val="90000"/>
              </a:lnSpc>
            </a:pPr>
            <a:r>
              <a:rPr lang="zh-CN" altLang="en-US" sz="2400" smtClean="0">
                <a:solidFill>
                  <a:schemeClr val="bg1"/>
                </a:solidFill>
                <a:latin typeface="Arial" panose="020B0604020202020204" pitchFamily="34" charset="0"/>
              </a:rPr>
              <a:t>直接获取信息或植入木马程序，收集和转发关键数据；</a:t>
            </a:r>
          </a:p>
          <a:p>
            <a:pPr eaLnBrk="1" hangingPunct="1">
              <a:lnSpc>
                <a:spcPct val="90000"/>
              </a:lnSpc>
            </a:pPr>
            <a:r>
              <a:rPr lang="zh-CN" altLang="en-US" sz="2400" smtClean="0">
                <a:solidFill>
                  <a:schemeClr val="bg1"/>
                </a:solidFill>
                <a:latin typeface="Arial" panose="020B0604020202020204" pitchFamily="34" charset="0"/>
              </a:rPr>
              <a:t>隐蔽自己。</a:t>
            </a:r>
          </a:p>
        </p:txBody>
      </p:sp>
      <p:pic>
        <p:nvPicPr>
          <p:cNvPr id="59398" name="Picture 1032" descr="漏洞分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844675"/>
            <a:ext cx="368935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C3FE17E-6B15-4FE9-94F3-C50E1A28AFD2}" type="datetime1">
              <a:rPr lang="zh-CN" altLang="en-US" sz="1400" smtClean="0"/>
              <a:pPr>
                <a:spcBef>
                  <a:spcPct val="0"/>
                </a:spcBef>
                <a:buFontTx/>
                <a:buNone/>
              </a:pPr>
              <a:t>2017/9/24</a:t>
            </a:fld>
            <a:endParaRPr lang="en-US" altLang="zh-CN" sz="1400" smtClean="0"/>
          </a:p>
        </p:txBody>
      </p:sp>
      <p:sp>
        <p:nvSpPr>
          <p:cNvPr id="6041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5C733FE-433E-4802-8960-3B75B1354913}" type="slidenum">
              <a:rPr lang="en-US" altLang="zh-CN" sz="1400"/>
              <a:pPr>
                <a:spcBef>
                  <a:spcPct val="0"/>
                </a:spcBef>
                <a:buFontTx/>
                <a:buNone/>
              </a:pPr>
              <a:t>68</a:t>
            </a:fld>
            <a:endParaRPr lang="en-US" altLang="zh-CN" sz="1400"/>
          </a:p>
        </p:txBody>
      </p:sp>
      <p:sp>
        <p:nvSpPr>
          <p:cNvPr id="60420" name="Rectangle 2"/>
          <p:cNvSpPr>
            <a:spLocks noGrp="1" noChangeArrowheads="1"/>
          </p:cNvSpPr>
          <p:nvPr>
            <p:ph type="title"/>
          </p:nvPr>
        </p:nvSpPr>
        <p:spPr/>
        <p:txBody>
          <a:bodyPr/>
          <a:lstStyle/>
          <a:p>
            <a:pPr eaLnBrk="1" hangingPunct="1"/>
            <a:r>
              <a:rPr lang="zh-CN" altLang="en-US" smtClean="0">
                <a:solidFill>
                  <a:schemeClr val="bg1"/>
                </a:solidFill>
              </a:rPr>
              <a:t>信息获取一般过程</a:t>
            </a:r>
          </a:p>
        </p:txBody>
      </p:sp>
      <p:sp>
        <p:nvSpPr>
          <p:cNvPr id="60421" name="Rectangle 3"/>
          <p:cNvSpPr>
            <a:spLocks noGrp="1" noChangeArrowheads="1"/>
          </p:cNvSpPr>
          <p:nvPr>
            <p:ph type="body" idx="1"/>
          </p:nvPr>
        </p:nvSpPr>
        <p:spPr>
          <a:xfrm>
            <a:off x="685800" y="1981200"/>
            <a:ext cx="7772400" cy="3608388"/>
          </a:xfrm>
        </p:spPr>
        <p:txBody>
          <a:bodyPr/>
          <a:lstStyle/>
          <a:p>
            <a:pPr eaLnBrk="1" hangingPunct="1"/>
            <a:r>
              <a:rPr lang="zh-CN" altLang="en-US" smtClean="0">
                <a:solidFill>
                  <a:srgbClr val="99FF66"/>
                </a:solidFill>
              </a:rPr>
              <a:t>利用目标系统的漏洞</a:t>
            </a:r>
          </a:p>
          <a:p>
            <a:pPr eaLnBrk="1" hangingPunct="1"/>
            <a:r>
              <a:rPr lang="zh-CN" altLang="en-US" smtClean="0">
                <a:solidFill>
                  <a:srgbClr val="99FF66"/>
                </a:solidFill>
              </a:rPr>
              <a:t>通过各种可能的方式获取目标</a:t>
            </a:r>
            <a:r>
              <a:rPr lang="en-US" altLang="zh-CN" smtClean="0">
                <a:solidFill>
                  <a:srgbClr val="99FF66"/>
                </a:solidFill>
              </a:rPr>
              <a:t>IP</a:t>
            </a:r>
            <a:r>
              <a:rPr lang="zh-CN" altLang="en-US" smtClean="0">
                <a:solidFill>
                  <a:srgbClr val="99FF66"/>
                </a:solidFill>
              </a:rPr>
              <a:t>地址</a:t>
            </a:r>
          </a:p>
          <a:p>
            <a:pPr eaLnBrk="1" hangingPunct="1"/>
            <a:r>
              <a:rPr lang="zh-CN" altLang="en-US" smtClean="0">
                <a:solidFill>
                  <a:srgbClr val="99FF66"/>
                </a:solidFill>
              </a:rPr>
              <a:t>利用漏洞扫描工具寻找目标系统可以利用的漏洞</a:t>
            </a:r>
          </a:p>
          <a:p>
            <a:pPr eaLnBrk="1" hangingPunct="1"/>
            <a:r>
              <a:rPr lang="zh-CN" altLang="en-US" smtClean="0">
                <a:solidFill>
                  <a:srgbClr val="99FF66"/>
                </a:solidFill>
              </a:rPr>
              <a:t>通过漏洞获取目标系统控制权</a:t>
            </a:r>
          </a:p>
          <a:p>
            <a:pPr eaLnBrk="1" hangingPunct="1"/>
            <a:r>
              <a:rPr lang="zh-CN" altLang="en-US" smtClean="0">
                <a:solidFill>
                  <a:srgbClr val="99FF66"/>
                </a:solidFill>
              </a:rPr>
              <a:t>直接获取信息或植入木马后获取信息</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B0A8459-D5EC-4365-B4F8-A6FB80C5FF31}" type="datetime1">
              <a:rPr lang="zh-CN" altLang="en-US" sz="1400" smtClean="0"/>
              <a:pPr>
                <a:spcBef>
                  <a:spcPct val="0"/>
                </a:spcBef>
                <a:buFontTx/>
                <a:buNone/>
              </a:pPr>
              <a:t>2017/9/24</a:t>
            </a:fld>
            <a:endParaRPr lang="en-US" altLang="zh-CN" sz="1400" smtClean="0"/>
          </a:p>
        </p:txBody>
      </p:sp>
      <p:sp>
        <p:nvSpPr>
          <p:cNvPr id="6144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E8D1483-3C4D-46D6-AD32-BA3399AE4F1B}" type="slidenum">
              <a:rPr lang="en-US" altLang="zh-CN" sz="1400"/>
              <a:pPr>
                <a:spcBef>
                  <a:spcPct val="0"/>
                </a:spcBef>
                <a:buFontTx/>
                <a:buNone/>
              </a:pPr>
              <a:t>69</a:t>
            </a:fld>
            <a:endParaRPr lang="en-US" altLang="zh-CN" sz="1400"/>
          </a:p>
        </p:txBody>
      </p:sp>
      <p:sp>
        <p:nvSpPr>
          <p:cNvPr id="61444" name="Rectangle 2"/>
          <p:cNvSpPr>
            <a:spLocks noGrp="1" noChangeArrowheads="1"/>
          </p:cNvSpPr>
          <p:nvPr>
            <p:ph type="title"/>
          </p:nvPr>
        </p:nvSpPr>
        <p:spPr/>
        <p:txBody>
          <a:bodyPr/>
          <a:lstStyle/>
          <a:p>
            <a:pPr eaLnBrk="1" hangingPunct="1"/>
            <a:r>
              <a:rPr lang="zh-CN" altLang="en-US" smtClean="0">
                <a:solidFill>
                  <a:schemeClr val="bg1"/>
                </a:solidFill>
              </a:rPr>
              <a:t>关于系统漏洞</a:t>
            </a:r>
          </a:p>
        </p:txBody>
      </p:sp>
      <p:sp>
        <p:nvSpPr>
          <p:cNvPr id="61445" name="Rectangle 3"/>
          <p:cNvSpPr>
            <a:spLocks noGrp="1" noChangeArrowheads="1"/>
          </p:cNvSpPr>
          <p:nvPr>
            <p:ph type="body" idx="1"/>
          </p:nvPr>
        </p:nvSpPr>
        <p:spPr>
          <a:xfrm>
            <a:off x="0" y="1844675"/>
            <a:ext cx="5973763" cy="4256088"/>
          </a:xfrm>
        </p:spPr>
        <p:txBody>
          <a:bodyPr/>
          <a:lstStyle/>
          <a:p>
            <a:pPr algn="just" eaLnBrk="1" hangingPunct="1">
              <a:lnSpc>
                <a:spcPct val="80000"/>
              </a:lnSpc>
            </a:pPr>
            <a:r>
              <a:rPr lang="zh-CN" altLang="en-US" sz="2000" smtClean="0">
                <a:solidFill>
                  <a:srgbClr val="CCFF66"/>
                </a:solidFill>
              </a:rPr>
              <a:t>系统漏洞是指应用软件或操作系统软件在逻辑设计上的缺陷或错误。被不法者利用，通过网络植入木马、病毒等方式来攻击或控制整个电脑，窃取重要资料和信息，甚至破坏系统。</a:t>
            </a:r>
          </a:p>
          <a:p>
            <a:pPr algn="just" eaLnBrk="1" hangingPunct="1">
              <a:lnSpc>
                <a:spcPct val="80000"/>
              </a:lnSpc>
            </a:pPr>
            <a:r>
              <a:rPr lang="zh-CN" altLang="en-US" sz="2000" smtClean="0">
                <a:solidFill>
                  <a:srgbClr val="CCFF66"/>
                </a:solidFill>
              </a:rPr>
              <a:t>系统漏洞问题是与时间紧密相关的。一个</a:t>
            </a:r>
            <a:r>
              <a:rPr lang="en-US" altLang="zh-CN" sz="2000" smtClean="0">
                <a:solidFill>
                  <a:srgbClr val="CCFF66"/>
                </a:solidFill>
              </a:rPr>
              <a:t>windows</a:t>
            </a:r>
            <a:r>
              <a:rPr lang="zh-CN" altLang="en-US" sz="2000" smtClean="0">
                <a:solidFill>
                  <a:srgbClr val="CCFF66"/>
                </a:solidFill>
              </a:rPr>
              <a:t>系统从发布的那一天起，系统中存在的漏洞会被不断暴露出来，这些早先被发现的漏洞也会不断被修补。而在新版系统纠正了旧版本中具有漏洞的同时，也会引入一些新的漏洞和错误。</a:t>
            </a:r>
          </a:p>
          <a:p>
            <a:pPr algn="just" eaLnBrk="1" hangingPunct="1">
              <a:lnSpc>
                <a:spcPct val="80000"/>
              </a:lnSpc>
            </a:pPr>
            <a:r>
              <a:rPr lang="zh-CN" altLang="en-US" sz="2000" smtClean="0">
                <a:solidFill>
                  <a:srgbClr val="CCFF66"/>
                </a:solidFill>
              </a:rPr>
              <a:t>旧的系统漏洞会不断消失，新的系统漏洞会不断出现。系统漏洞问题也会长期存在。 </a:t>
            </a:r>
          </a:p>
          <a:p>
            <a:pPr algn="just" eaLnBrk="1" hangingPunct="1">
              <a:lnSpc>
                <a:spcPct val="80000"/>
              </a:lnSpc>
            </a:pPr>
            <a:r>
              <a:rPr lang="zh-CN" altLang="en-US" sz="2000" smtClean="0">
                <a:solidFill>
                  <a:srgbClr val="CCFF66"/>
                </a:solidFill>
              </a:rPr>
              <a:t>例如</a:t>
            </a:r>
            <a:r>
              <a:rPr lang="en-US" altLang="zh-CN" sz="2000" smtClean="0">
                <a:solidFill>
                  <a:srgbClr val="CCFF66"/>
                </a:solidFill>
              </a:rPr>
              <a:t>ani</a:t>
            </a:r>
            <a:r>
              <a:rPr lang="zh-CN" altLang="en-US" sz="2000" smtClean="0">
                <a:solidFill>
                  <a:srgbClr val="CCFF66"/>
                </a:solidFill>
              </a:rPr>
              <a:t>鼠标漏洞，利用了</a:t>
            </a:r>
            <a:r>
              <a:rPr lang="en-US" altLang="zh-CN" sz="2000" smtClean="0">
                <a:solidFill>
                  <a:srgbClr val="CCFF66"/>
                </a:solidFill>
              </a:rPr>
              <a:t>Windows</a:t>
            </a:r>
            <a:r>
              <a:rPr lang="zh-CN" altLang="en-US" sz="2000" smtClean="0">
                <a:solidFill>
                  <a:srgbClr val="CCFF66"/>
                </a:solidFill>
              </a:rPr>
              <a:t>系统对鼠标图标处理的缺陷，木马作者制造畸形图标文件从而溢出，木马就可以在用户毫不知情的情况下执行恶意代码。</a:t>
            </a:r>
          </a:p>
        </p:txBody>
      </p:sp>
      <p:sp>
        <p:nvSpPr>
          <p:cNvPr id="61446" name="Text Box 5"/>
          <p:cNvSpPr txBox="1">
            <a:spLocks noChangeArrowheads="1"/>
          </p:cNvSpPr>
          <p:nvPr/>
        </p:nvSpPr>
        <p:spPr bwMode="auto">
          <a:xfrm>
            <a:off x="6024563" y="1700213"/>
            <a:ext cx="3119437" cy="44831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solidFill>
                  <a:srgbClr val="FF3300"/>
                </a:solidFill>
              </a:rPr>
              <a:t>Windows </a:t>
            </a:r>
            <a:r>
              <a:rPr lang="zh-CN" altLang="en-US" sz="2400">
                <a:solidFill>
                  <a:srgbClr val="FF3300"/>
                </a:solidFill>
              </a:rPr>
              <a:t>漏洞：</a:t>
            </a:r>
          </a:p>
          <a:p>
            <a:pPr algn="just" eaLnBrk="1" hangingPunct="1">
              <a:spcBef>
                <a:spcPct val="0"/>
              </a:spcBef>
            </a:pPr>
            <a:r>
              <a:rPr lang="zh-CN" altLang="en-US" sz="2400">
                <a:solidFill>
                  <a:srgbClr val="FF3300"/>
                </a:solidFill>
              </a:rPr>
              <a:t> </a:t>
            </a:r>
            <a:r>
              <a:rPr lang="en-US" altLang="zh-CN" sz="2400">
                <a:solidFill>
                  <a:srgbClr val="FF0066"/>
                </a:solidFill>
              </a:rPr>
              <a:t>UPNP</a:t>
            </a:r>
            <a:r>
              <a:rPr lang="zh-CN" altLang="en-US" sz="2400">
                <a:solidFill>
                  <a:srgbClr val="FF0066"/>
                </a:solidFill>
              </a:rPr>
              <a:t>服务漏洞</a:t>
            </a:r>
          </a:p>
          <a:p>
            <a:pPr algn="just" eaLnBrk="1" hangingPunct="1">
              <a:spcBef>
                <a:spcPct val="0"/>
              </a:spcBef>
            </a:pPr>
            <a:r>
              <a:rPr lang="zh-CN" altLang="en-US" sz="2400">
                <a:solidFill>
                  <a:srgbClr val="FF0066"/>
                </a:solidFill>
              </a:rPr>
              <a:t> 升级程序漏洞</a:t>
            </a:r>
          </a:p>
          <a:p>
            <a:pPr algn="just" eaLnBrk="1" hangingPunct="1">
              <a:spcBef>
                <a:spcPct val="0"/>
              </a:spcBef>
            </a:pPr>
            <a:r>
              <a:rPr lang="zh-CN" altLang="en-US" sz="2400">
                <a:solidFill>
                  <a:srgbClr val="FF0066"/>
                </a:solidFill>
              </a:rPr>
              <a:t> 帮助和支持中心漏洞</a:t>
            </a:r>
          </a:p>
          <a:p>
            <a:pPr algn="just" eaLnBrk="1" hangingPunct="1">
              <a:spcBef>
                <a:spcPct val="0"/>
              </a:spcBef>
            </a:pPr>
            <a:r>
              <a:rPr lang="zh-CN" altLang="en-US" sz="2400">
                <a:solidFill>
                  <a:srgbClr val="FF0066"/>
                </a:solidFill>
              </a:rPr>
              <a:t> 压缩文件夹漏洞</a:t>
            </a:r>
          </a:p>
          <a:p>
            <a:pPr algn="just" eaLnBrk="1" hangingPunct="1">
              <a:spcBef>
                <a:spcPct val="0"/>
              </a:spcBef>
            </a:pPr>
            <a:r>
              <a:rPr lang="zh-CN" altLang="en-US" sz="2400">
                <a:solidFill>
                  <a:srgbClr val="FF0066"/>
                </a:solidFill>
              </a:rPr>
              <a:t> 服务拒绝漏洞</a:t>
            </a:r>
          </a:p>
          <a:p>
            <a:pPr algn="just" eaLnBrk="1" hangingPunct="1">
              <a:spcBef>
                <a:spcPct val="0"/>
              </a:spcBef>
            </a:pPr>
            <a:r>
              <a:rPr lang="zh-CN" altLang="en-US" sz="2400">
                <a:solidFill>
                  <a:srgbClr val="FF0066"/>
                </a:solidFill>
              </a:rPr>
              <a:t> 媒体播放器漏洞</a:t>
            </a:r>
          </a:p>
          <a:p>
            <a:pPr algn="just" eaLnBrk="1" hangingPunct="1">
              <a:spcBef>
                <a:spcPct val="0"/>
              </a:spcBef>
            </a:pPr>
            <a:r>
              <a:rPr lang="zh-CN" altLang="en-US" sz="2400">
                <a:solidFill>
                  <a:srgbClr val="FF0066"/>
                </a:solidFill>
              </a:rPr>
              <a:t> </a:t>
            </a:r>
            <a:r>
              <a:rPr lang="en-US" altLang="zh-CN" sz="2400">
                <a:solidFill>
                  <a:srgbClr val="FF0066"/>
                </a:solidFill>
              </a:rPr>
              <a:t>RDP</a:t>
            </a:r>
            <a:r>
              <a:rPr lang="zh-CN" altLang="en-US" sz="2400">
                <a:solidFill>
                  <a:srgbClr val="FF0066"/>
                </a:solidFill>
              </a:rPr>
              <a:t>漏洞</a:t>
            </a:r>
          </a:p>
          <a:p>
            <a:pPr algn="just" eaLnBrk="1" hangingPunct="1">
              <a:spcBef>
                <a:spcPct val="0"/>
              </a:spcBef>
            </a:pPr>
            <a:r>
              <a:rPr lang="zh-CN" altLang="en-US" sz="2400">
                <a:solidFill>
                  <a:srgbClr val="FF0066"/>
                </a:solidFill>
              </a:rPr>
              <a:t> </a:t>
            </a:r>
            <a:r>
              <a:rPr lang="en-US" altLang="zh-CN" sz="2400">
                <a:solidFill>
                  <a:srgbClr val="FF0066"/>
                </a:solidFill>
              </a:rPr>
              <a:t>VM</a:t>
            </a:r>
            <a:r>
              <a:rPr lang="zh-CN" altLang="en-US" sz="2400">
                <a:solidFill>
                  <a:srgbClr val="FF0066"/>
                </a:solidFill>
              </a:rPr>
              <a:t>漏洞</a:t>
            </a:r>
          </a:p>
          <a:p>
            <a:pPr algn="just" eaLnBrk="1" hangingPunct="1">
              <a:spcBef>
                <a:spcPct val="0"/>
              </a:spcBef>
            </a:pPr>
            <a:r>
              <a:rPr lang="zh-CN" altLang="en-US" sz="2400">
                <a:solidFill>
                  <a:srgbClr val="FF0066"/>
                </a:solidFill>
              </a:rPr>
              <a:t> 热键漏洞</a:t>
            </a:r>
          </a:p>
          <a:p>
            <a:pPr algn="just" eaLnBrk="1" hangingPunct="1">
              <a:spcBef>
                <a:spcPct val="0"/>
              </a:spcBef>
            </a:pPr>
            <a:r>
              <a:rPr lang="zh-CN" altLang="en-US" sz="2400">
                <a:solidFill>
                  <a:srgbClr val="FF0066"/>
                </a:solidFill>
              </a:rPr>
              <a:t> 账号快速切换漏洞</a:t>
            </a:r>
          </a:p>
          <a:p>
            <a:pPr algn="just" eaLnBrk="1" hangingPunct="1">
              <a:spcBef>
                <a:spcPct val="0"/>
              </a:spcBef>
            </a:pPr>
            <a:r>
              <a:rPr lang="zh-CN" altLang="en-US" sz="2400">
                <a:solidFill>
                  <a:srgbClr val="FF0066"/>
                </a:solidFill>
              </a:rPr>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smtClean="0">
                <a:solidFill>
                  <a:schemeClr val="bg1"/>
                </a:solidFill>
              </a:rPr>
              <a:t>棱镜门事件对全球的影响</a:t>
            </a:r>
          </a:p>
        </p:txBody>
      </p:sp>
      <p:sp>
        <p:nvSpPr>
          <p:cNvPr id="8195" name="内容占位符 2"/>
          <p:cNvSpPr>
            <a:spLocks noGrp="1"/>
          </p:cNvSpPr>
          <p:nvPr>
            <p:ph idx="1"/>
          </p:nvPr>
        </p:nvSpPr>
        <p:spPr>
          <a:xfrm>
            <a:off x="685800" y="1981200"/>
            <a:ext cx="7772400" cy="4543425"/>
          </a:xfrm>
        </p:spPr>
        <p:txBody>
          <a:bodyPr/>
          <a:lstStyle/>
          <a:p>
            <a:pPr algn="just"/>
            <a:r>
              <a:rPr lang="zh-CN" altLang="en-US" dirty="0" smtClean="0">
                <a:solidFill>
                  <a:srgbClr val="FFFF00"/>
                </a:solidFill>
              </a:rPr>
              <a:t>据斯诺登当时透露，美国国家安全局通过思科路由器监控中国网络和电脑，而思科几乎参与了中国所有大型网络项目的建设。</a:t>
            </a:r>
          </a:p>
          <a:p>
            <a:pPr algn="just"/>
            <a:r>
              <a:rPr lang="zh-CN" altLang="en-US" dirty="0" smtClean="0">
                <a:solidFill>
                  <a:srgbClr val="FFFF00"/>
                </a:solidFill>
              </a:rPr>
              <a:t> </a:t>
            </a:r>
            <a:r>
              <a:rPr lang="en-US" altLang="zh-CN" dirty="0" smtClean="0">
                <a:solidFill>
                  <a:srgbClr val="FFFF00"/>
                </a:solidFill>
              </a:rPr>
              <a:t>2013</a:t>
            </a:r>
            <a:r>
              <a:rPr lang="zh-CN" altLang="en-US" dirty="0" smtClean="0">
                <a:solidFill>
                  <a:srgbClr val="FFFF00"/>
                </a:solidFill>
              </a:rPr>
              <a:t>年</a:t>
            </a:r>
            <a:r>
              <a:rPr lang="en-US" altLang="zh-CN" dirty="0" smtClean="0">
                <a:solidFill>
                  <a:srgbClr val="FFFF00"/>
                </a:solidFill>
              </a:rPr>
              <a:t>6</a:t>
            </a:r>
            <a:r>
              <a:rPr lang="zh-CN" altLang="en-US" dirty="0" smtClean="0">
                <a:solidFill>
                  <a:srgbClr val="FFFF00"/>
                </a:solidFill>
              </a:rPr>
              <a:t>月</a:t>
            </a:r>
            <a:r>
              <a:rPr lang="en-US" altLang="zh-CN" dirty="0" smtClean="0">
                <a:solidFill>
                  <a:srgbClr val="FFFF00"/>
                </a:solidFill>
              </a:rPr>
              <a:t>24</a:t>
            </a:r>
            <a:r>
              <a:rPr lang="zh-CN" altLang="en-US" dirty="0" smtClean="0">
                <a:solidFill>
                  <a:srgbClr val="FFFF00"/>
                </a:solidFill>
              </a:rPr>
              <a:t>日，中国最大的电商企业阿里巴巴发出内部邮件，要求所有员工只能使用阿里自己的通讯产品进行业务交流和资料传输，该做法的原因是为了保护公司信息。 </a:t>
            </a:r>
          </a:p>
        </p:txBody>
      </p:sp>
      <p:sp>
        <p:nvSpPr>
          <p:cNvPr id="8196" name="日期占位符 3"/>
          <p:cNvSpPr>
            <a:spLocks noGrp="1"/>
          </p:cNvSpPr>
          <p:nvPr>
            <p:ph type="dt" sz="quarter" idx="10"/>
          </p:nvPr>
        </p:nvSpPr>
        <p:spPr>
          <a:noFill/>
        </p:spPr>
        <p:txBody>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fld id="{FAE134C4-263C-4E49-8778-E5A896524223}" type="datetime1">
              <a:rPr lang="zh-CN" altLang="en-US" sz="1400" smtClean="0"/>
              <a:pPr algn="l"/>
              <a:t>2017/9/24</a:t>
            </a:fld>
            <a:endParaRPr lang="en-US" altLang="zh-CN" sz="1400" smtClean="0"/>
          </a:p>
        </p:txBody>
      </p:sp>
      <p:sp>
        <p:nvSpPr>
          <p:cNvPr id="8197" name="灯片编号占位符 4"/>
          <p:cNvSpPr>
            <a:spLocks noGrp="1"/>
          </p:cNvSpPr>
          <p:nvPr>
            <p:ph type="sldNum" sz="quarter" idx="12"/>
          </p:nvPr>
        </p:nvSpPr>
        <p:spPr>
          <a:noFill/>
        </p:spPr>
        <p:txBody>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fld id="{5D2F36DE-9A6D-4A49-A083-82BE363D7E71}" type="slidenum">
              <a:rPr lang="en-US" altLang="zh-CN" sz="1400"/>
              <a:pPr algn="r"/>
              <a:t>7</a:t>
            </a:fld>
            <a:endParaRPr lang="en-US" altLang="zh-CN" sz="1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919CC56-B8EE-4673-B2A5-80B0A61AAC15}" type="datetime1">
              <a:rPr lang="zh-CN" altLang="en-US" sz="1400" smtClean="0"/>
              <a:pPr>
                <a:spcBef>
                  <a:spcPct val="0"/>
                </a:spcBef>
                <a:buFontTx/>
                <a:buNone/>
              </a:pPr>
              <a:t>2017/9/24</a:t>
            </a:fld>
            <a:endParaRPr lang="en-US" altLang="zh-CN" sz="1400" smtClean="0"/>
          </a:p>
        </p:txBody>
      </p:sp>
      <p:sp>
        <p:nvSpPr>
          <p:cNvPr id="6246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49E4502-8A7B-4A39-81D5-60511637A955}" type="slidenum">
              <a:rPr lang="en-US" altLang="zh-CN" sz="1400"/>
              <a:pPr>
                <a:spcBef>
                  <a:spcPct val="0"/>
                </a:spcBef>
                <a:buFontTx/>
                <a:buNone/>
              </a:pPr>
              <a:t>70</a:t>
            </a:fld>
            <a:endParaRPr lang="en-US" altLang="zh-CN" sz="1400"/>
          </a:p>
        </p:txBody>
      </p:sp>
      <p:sp>
        <p:nvSpPr>
          <p:cNvPr id="62468" name="Rectangle 2"/>
          <p:cNvSpPr>
            <a:spLocks noGrp="1" noChangeArrowheads="1"/>
          </p:cNvSpPr>
          <p:nvPr>
            <p:ph type="title"/>
          </p:nvPr>
        </p:nvSpPr>
        <p:spPr/>
        <p:txBody>
          <a:bodyPr/>
          <a:lstStyle/>
          <a:p>
            <a:pPr eaLnBrk="1" hangingPunct="1"/>
            <a:r>
              <a:rPr lang="en-US" altLang="zh-CN" smtClean="0">
                <a:solidFill>
                  <a:srgbClr val="FFFF00"/>
                </a:solidFill>
              </a:rPr>
              <a:t>7</a:t>
            </a:r>
            <a:r>
              <a:rPr lang="zh-CN" altLang="en-US" smtClean="0">
                <a:solidFill>
                  <a:srgbClr val="FFFF00"/>
                </a:solidFill>
              </a:rPr>
              <a:t>、网络的渗透技术</a:t>
            </a:r>
          </a:p>
        </p:txBody>
      </p:sp>
      <p:sp>
        <p:nvSpPr>
          <p:cNvPr id="62469" name="Rectangle 3"/>
          <p:cNvSpPr>
            <a:spLocks noGrp="1" noChangeArrowheads="1"/>
          </p:cNvSpPr>
          <p:nvPr>
            <p:ph type="body" idx="1"/>
          </p:nvPr>
        </p:nvSpPr>
        <p:spPr>
          <a:xfrm>
            <a:off x="395288" y="2060575"/>
            <a:ext cx="4932362" cy="1008063"/>
          </a:xfrm>
        </p:spPr>
        <p:txBody>
          <a:bodyPr/>
          <a:lstStyle/>
          <a:p>
            <a:pPr eaLnBrk="1" hangingPunct="1"/>
            <a:r>
              <a:rPr lang="zh-CN" altLang="en-US" smtClean="0">
                <a:solidFill>
                  <a:schemeClr val="bg1"/>
                </a:solidFill>
              </a:rPr>
              <a:t>通常也是利用系统漏洞</a:t>
            </a:r>
          </a:p>
        </p:txBody>
      </p:sp>
      <p:pic>
        <p:nvPicPr>
          <p:cNvPr id="62470" name="Picture 6" descr="漏洞攻击"/>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924175"/>
            <a:ext cx="4248150"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7"/>
          <p:cNvSpPr txBox="1">
            <a:spLocks noChangeArrowheads="1"/>
          </p:cNvSpPr>
          <p:nvPr/>
        </p:nvSpPr>
        <p:spPr bwMode="auto">
          <a:xfrm>
            <a:off x="323850" y="4797425"/>
            <a:ext cx="8604250" cy="1552575"/>
          </a:xfrm>
          <a:prstGeom prst="rect">
            <a:avLst/>
          </a:prstGeom>
          <a:solidFill>
            <a:srgbClr val="66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lang="en-US" altLang="zh-CN" sz="2400">
                <a:solidFill>
                  <a:srgbClr val="FFFF00"/>
                </a:solidFill>
              </a:rPr>
              <a:t> </a:t>
            </a:r>
            <a:r>
              <a:rPr lang="zh-CN" altLang="en-US" sz="2400">
                <a:solidFill>
                  <a:srgbClr val="FFFF00"/>
                </a:solidFill>
              </a:rPr>
              <a:t>僵网络尸（</a:t>
            </a:r>
            <a:r>
              <a:rPr lang="en-US" altLang="zh-CN" sz="2400">
                <a:solidFill>
                  <a:srgbClr val="FFFF00"/>
                </a:solidFill>
              </a:rPr>
              <a:t>botnet</a:t>
            </a:r>
            <a:r>
              <a:rPr lang="zh-CN" altLang="en-US" sz="2400">
                <a:solidFill>
                  <a:srgbClr val="FFFF00"/>
                </a:solidFill>
              </a:rPr>
              <a:t>）</a:t>
            </a:r>
            <a:r>
              <a:rPr lang="en-US" altLang="zh-CN" sz="2400">
                <a:solidFill>
                  <a:srgbClr val="FFFF00"/>
                </a:solidFill>
              </a:rPr>
              <a:t>: </a:t>
            </a:r>
            <a:r>
              <a:rPr lang="zh-CN" altLang="en-US" sz="2400">
                <a:solidFill>
                  <a:srgbClr val="FFFF00"/>
                </a:solidFill>
              </a:rPr>
              <a:t>通过各种手段在大量计算机中植入特定的恶意程序，使控制者能够相对集中的若干台计算机直接向大量计算机发送指令的攻击网络。攻击者通常利用大规模的僵尸网络对其他网络实施攻击活动。</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EC31663-A13B-4C24-BE77-A53A6EFA1242}" type="datetime1">
              <a:rPr lang="zh-CN" altLang="en-US" sz="1400" smtClean="0"/>
              <a:pPr>
                <a:spcBef>
                  <a:spcPct val="0"/>
                </a:spcBef>
                <a:buFontTx/>
                <a:buNone/>
              </a:pPr>
              <a:t>2017/9/24</a:t>
            </a:fld>
            <a:endParaRPr lang="en-US" altLang="zh-CN" sz="1400" smtClean="0"/>
          </a:p>
        </p:txBody>
      </p:sp>
      <p:sp>
        <p:nvSpPr>
          <p:cNvPr id="6349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9250519-3F60-4412-9EAF-5226312163B5}" type="slidenum">
              <a:rPr lang="en-US" altLang="zh-CN" sz="1400"/>
              <a:pPr>
                <a:spcBef>
                  <a:spcPct val="0"/>
                </a:spcBef>
                <a:buFontTx/>
                <a:buNone/>
              </a:pPr>
              <a:t>71</a:t>
            </a:fld>
            <a:endParaRPr lang="en-US" altLang="zh-CN" sz="1400"/>
          </a:p>
        </p:txBody>
      </p:sp>
      <p:sp>
        <p:nvSpPr>
          <p:cNvPr id="63492" name="Rectangle 2"/>
          <p:cNvSpPr>
            <a:spLocks noGrp="1" noChangeArrowheads="1"/>
          </p:cNvSpPr>
          <p:nvPr>
            <p:ph type="title"/>
          </p:nvPr>
        </p:nvSpPr>
        <p:spPr>
          <a:xfrm>
            <a:off x="611188" y="260350"/>
            <a:ext cx="7772400" cy="1143000"/>
          </a:xfrm>
        </p:spPr>
        <p:txBody>
          <a:bodyPr/>
          <a:lstStyle/>
          <a:p>
            <a:pPr eaLnBrk="1" hangingPunct="1"/>
            <a:r>
              <a:rPr lang="zh-CN" altLang="en-US" smtClean="0">
                <a:solidFill>
                  <a:srgbClr val="FFFF00"/>
                </a:solidFill>
              </a:rPr>
              <a:t>病　毒</a:t>
            </a:r>
          </a:p>
        </p:txBody>
      </p:sp>
      <p:sp>
        <p:nvSpPr>
          <p:cNvPr id="63493" name="Rectangle 3"/>
          <p:cNvSpPr>
            <a:spLocks noGrp="1" noChangeArrowheads="1"/>
          </p:cNvSpPr>
          <p:nvPr>
            <p:ph type="body" idx="1"/>
          </p:nvPr>
        </p:nvSpPr>
        <p:spPr>
          <a:xfrm>
            <a:off x="684213" y="1557338"/>
            <a:ext cx="7772400" cy="1079500"/>
          </a:xfrm>
        </p:spPr>
        <p:txBody>
          <a:bodyPr/>
          <a:lstStyle/>
          <a:p>
            <a:pPr eaLnBrk="1" hangingPunct="1"/>
            <a:r>
              <a:rPr lang="zh-CN" altLang="en-US" sz="2800" smtClean="0">
                <a:solidFill>
                  <a:schemeClr val="bg1"/>
                </a:solidFill>
              </a:rPr>
              <a:t>与生物病毒一样，有病原体（病毒程序）和寄生体（宿主）；</a:t>
            </a:r>
          </a:p>
        </p:txBody>
      </p:sp>
      <p:sp>
        <p:nvSpPr>
          <p:cNvPr id="63494" name="Text Box 4"/>
          <p:cNvSpPr txBox="1">
            <a:spLocks noChangeArrowheads="1"/>
          </p:cNvSpPr>
          <p:nvPr/>
        </p:nvSpPr>
        <p:spPr bwMode="auto">
          <a:xfrm>
            <a:off x="900113" y="2781300"/>
            <a:ext cx="2232025" cy="1749425"/>
          </a:xfrm>
          <a:prstGeom prst="rect">
            <a:avLst/>
          </a:prstGeom>
          <a:solidFill>
            <a:schemeClr val="accent2"/>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1800">
                <a:solidFill>
                  <a:srgbClr val="FF9999"/>
                </a:solidFill>
              </a:rPr>
              <a:t> </a:t>
            </a:r>
            <a:r>
              <a:rPr lang="zh-CN" altLang="en-US" sz="1800">
                <a:solidFill>
                  <a:srgbClr val="FF9999"/>
                </a:solidFill>
              </a:rPr>
              <a:t>可非授权可执行性</a:t>
            </a:r>
          </a:p>
          <a:p>
            <a:pPr eaLnBrk="1" hangingPunct="1">
              <a:spcBef>
                <a:spcPct val="0"/>
              </a:spcBef>
            </a:pPr>
            <a:r>
              <a:rPr lang="zh-CN" altLang="en-US" sz="1800">
                <a:solidFill>
                  <a:srgbClr val="FF9999"/>
                </a:solidFill>
              </a:rPr>
              <a:t> 寄生性</a:t>
            </a:r>
          </a:p>
          <a:p>
            <a:pPr eaLnBrk="1" hangingPunct="1">
              <a:spcBef>
                <a:spcPct val="0"/>
              </a:spcBef>
            </a:pPr>
            <a:r>
              <a:rPr lang="zh-CN" altLang="en-US" sz="1800">
                <a:solidFill>
                  <a:srgbClr val="FF9999"/>
                </a:solidFill>
              </a:rPr>
              <a:t> 传染性</a:t>
            </a:r>
          </a:p>
          <a:p>
            <a:pPr eaLnBrk="1" hangingPunct="1">
              <a:spcBef>
                <a:spcPct val="0"/>
              </a:spcBef>
            </a:pPr>
            <a:r>
              <a:rPr lang="zh-CN" altLang="en-US" sz="1800">
                <a:solidFill>
                  <a:srgbClr val="FF9999"/>
                </a:solidFill>
              </a:rPr>
              <a:t> 潜伏性</a:t>
            </a:r>
          </a:p>
          <a:p>
            <a:pPr eaLnBrk="1" hangingPunct="1">
              <a:spcBef>
                <a:spcPct val="0"/>
              </a:spcBef>
            </a:pPr>
            <a:r>
              <a:rPr lang="zh-CN" altLang="en-US" sz="1800">
                <a:solidFill>
                  <a:srgbClr val="FF9999"/>
                </a:solidFill>
              </a:rPr>
              <a:t> 破坏性</a:t>
            </a:r>
          </a:p>
          <a:p>
            <a:pPr eaLnBrk="1" hangingPunct="1">
              <a:spcBef>
                <a:spcPct val="0"/>
              </a:spcBef>
            </a:pPr>
            <a:r>
              <a:rPr lang="zh-CN" altLang="en-US" sz="1800">
                <a:solidFill>
                  <a:srgbClr val="FF9999"/>
                </a:solidFill>
              </a:rPr>
              <a:t> 可触发性</a:t>
            </a:r>
          </a:p>
        </p:txBody>
      </p:sp>
      <p:sp>
        <p:nvSpPr>
          <p:cNvPr id="63495" name="Rectangle 5"/>
          <p:cNvSpPr>
            <a:spLocks noChangeArrowheads="1"/>
          </p:cNvSpPr>
          <p:nvPr/>
        </p:nvSpPr>
        <p:spPr bwMode="auto">
          <a:xfrm>
            <a:off x="3924300" y="2708275"/>
            <a:ext cx="4968875" cy="3662363"/>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FFFF00"/>
                </a:solidFill>
              </a:rPr>
              <a:t>十大病毒排名如下：</a:t>
            </a:r>
            <a:br>
              <a:rPr lang="zh-CN" altLang="en-US" sz="1800">
                <a:solidFill>
                  <a:srgbClr val="FFFF00"/>
                </a:solidFill>
              </a:rPr>
            </a:br>
            <a:r>
              <a:rPr lang="en-US" altLang="zh-CN" sz="1800">
                <a:solidFill>
                  <a:srgbClr val="FFFF00"/>
                </a:solidFill>
              </a:rPr>
              <a:t>1</a:t>
            </a:r>
            <a:r>
              <a:rPr lang="zh-CN" altLang="en-US" sz="1800">
                <a:solidFill>
                  <a:srgbClr val="FFFF00"/>
                </a:solidFill>
              </a:rPr>
              <a:t>、网游盗号木马（</a:t>
            </a:r>
            <a:r>
              <a:rPr lang="en-US" altLang="zh-CN" sz="1800">
                <a:solidFill>
                  <a:srgbClr val="FFFF00"/>
                </a:solidFill>
              </a:rPr>
              <a:t>Trojan.PSW.Win32.OnlineGames</a:t>
            </a:r>
            <a:r>
              <a:rPr lang="zh-CN" altLang="en-US" sz="1800">
                <a:solidFill>
                  <a:srgbClr val="FFFF00"/>
                </a:solidFill>
              </a:rPr>
              <a:t>）</a:t>
            </a:r>
            <a:br>
              <a:rPr lang="zh-CN" altLang="en-US" sz="1800">
                <a:solidFill>
                  <a:srgbClr val="FFFF00"/>
                </a:solidFill>
              </a:rPr>
            </a:br>
            <a:r>
              <a:rPr lang="en-US" altLang="zh-CN" sz="1800">
                <a:solidFill>
                  <a:srgbClr val="FFFF00"/>
                </a:solidFill>
              </a:rPr>
              <a:t>2</a:t>
            </a:r>
            <a:r>
              <a:rPr lang="zh-CN" altLang="en-US" sz="1800">
                <a:solidFill>
                  <a:srgbClr val="FFFF00"/>
                </a:solidFill>
              </a:rPr>
              <a:t>、</a:t>
            </a:r>
            <a:r>
              <a:rPr lang="en-US" altLang="zh-CN" sz="1800">
                <a:solidFill>
                  <a:srgbClr val="FFFF00"/>
                </a:solidFill>
              </a:rPr>
              <a:t>QQ</a:t>
            </a:r>
            <a:r>
              <a:rPr lang="zh-CN" altLang="en-US" sz="1800">
                <a:solidFill>
                  <a:srgbClr val="FFFF00"/>
                </a:solidFill>
              </a:rPr>
              <a:t>通行证（</a:t>
            </a:r>
            <a:r>
              <a:rPr lang="en-US" altLang="zh-CN" sz="1800">
                <a:solidFill>
                  <a:srgbClr val="FFFF00"/>
                </a:solidFill>
              </a:rPr>
              <a:t>Trojan.PSW.QQPass</a:t>
            </a:r>
            <a:r>
              <a:rPr lang="zh-CN" altLang="en-US" sz="1800">
                <a:solidFill>
                  <a:srgbClr val="FFFF00"/>
                </a:solidFill>
              </a:rPr>
              <a:t>）</a:t>
            </a:r>
            <a:br>
              <a:rPr lang="zh-CN" altLang="en-US" sz="1800">
                <a:solidFill>
                  <a:srgbClr val="FFFF00"/>
                </a:solidFill>
              </a:rPr>
            </a:br>
            <a:r>
              <a:rPr lang="en-US" altLang="zh-CN" sz="1800">
                <a:solidFill>
                  <a:srgbClr val="FFFF00"/>
                </a:solidFill>
              </a:rPr>
              <a:t>3</a:t>
            </a:r>
            <a:r>
              <a:rPr lang="zh-CN" altLang="en-US" sz="1800">
                <a:solidFill>
                  <a:srgbClr val="FFFF00"/>
                </a:solidFill>
              </a:rPr>
              <a:t>、灰鸽子（</a:t>
            </a:r>
            <a:r>
              <a:rPr lang="en-US" altLang="zh-CN" sz="1800">
                <a:solidFill>
                  <a:srgbClr val="FFFF00"/>
                </a:solidFill>
              </a:rPr>
              <a:t>Backdoor.Win32.Gpigeon</a:t>
            </a:r>
            <a:r>
              <a:rPr lang="zh-CN" altLang="en-US" sz="1800">
                <a:solidFill>
                  <a:srgbClr val="FFFF00"/>
                </a:solidFill>
              </a:rPr>
              <a:t>）</a:t>
            </a:r>
            <a:br>
              <a:rPr lang="zh-CN" altLang="en-US" sz="1800">
                <a:solidFill>
                  <a:srgbClr val="FFFF00"/>
                </a:solidFill>
              </a:rPr>
            </a:br>
            <a:r>
              <a:rPr lang="en-US" altLang="zh-CN" sz="1800">
                <a:solidFill>
                  <a:srgbClr val="FFFF00"/>
                </a:solidFill>
              </a:rPr>
              <a:t>4</a:t>
            </a:r>
            <a:r>
              <a:rPr lang="zh-CN" altLang="en-US" sz="1800">
                <a:solidFill>
                  <a:srgbClr val="FFFF00"/>
                </a:solidFill>
              </a:rPr>
              <a:t>、魔兽世界木马（</a:t>
            </a:r>
            <a:r>
              <a:rPr lang="en-US" altLang="zh-CN" sz="1800">
                <a:solidFill>
                  <a:srgbClr val="FFFF00"/>
                </a:solidFill>
              </a:rPr>
              <a:t>Trojan.PSW.Win32.WoWar</a:t>
            </a:r>
            <a:r>
              <a:rPr lang="zh-CN" altLang="en-US" sz="1800">
                <a:solidFill>
                  <a:srgbClr val="FFFF00"/>
                </a:solidFill>
              </a:rPr>
              <a:t>）</a:t>
            </a:r>
            <a:br>
              <a:rPr lang="zh-CN" altLang="en-US" sz="1800">
                <a:solidFill>
                  <a:srgbClr val="FFFF00"/>
                </a:solidFill>
              </a:rPr>
            </a:br>
            <a:r>
              <a:rPr lang="en-US" altLang="zh-CN" sz="1800">
                <a:solidFill>
                  <a:srgbClr val="FFFF00"/>
                </a:solidFill>
              </a:rPr>
              <a:t>5</a:t>
            </a:r>
            <a:r>
              <a:rPr lang="zh-CN" altLang="en-US" sz="1800">
                <a:solidFill>
                  <a:srgbClr val="FFFF00"/>
                </a:solidFill>
              </a:rPr>
              <a:t>、威金（</a:t>
            </a:r>
            <a:r>
              <a:rPr lang="en-US" altLang="zh-CN" sz="1800">
                <a:solidFill>
                  <a:srgbClr val="FFFF00"/>
                </a:solidFill>
              </a:rPr>
              <a:t>Worm.Viking</a:t>
            </a:r>
            <a:r>
              <a:rPr lang="zh-CN" altLang="en-US" sz="1800">
                <a:solidFill>
                  <a:srgbClr val="FFFF00"/>
                </a:solidFill>
              </a:rPr>
              <a:t>）</a:t>
            </a:r>
            <a:br>
              <a:rPr lang="zh-CN" altLang="en-US" sz="1800">
                <a:solidFill>
                  <a:srgbClr val="FFFF00"/>
                </a:solidFill>
              </a:rPr>
            </a:br>
            <a:r>
              <a:rPr lang="en-US" altLang="zh-CN" sz="1800">
                <a:solidFill>
                  <a:srgbClr val="FFFF00"/>
                </a:solidFill>
              </a:rPr>
              <a:t>6</a:t>
            </a:r>
            <a:r>
              <a:rPr lang="zh-CN" altLang="en-US" sz="1800">
                <a:solidFill>
                  <a:srgbClr val="FFFF00"/>
                </a:solidFill>
              </a:rPr>
              <a:t>、尼姆亚（熊猫烧香</a:t>
            </a:r>
            <a:r>
              <a:rPr lang="en-US" altLang="zh-CN" sz="1800">
                <a:solidFill>
                  <a:srgbClr val="FFFF00"/>
                </a:solidFill>
              </a:rPr>
              <a:t>Worm.Nimaya</a:t>
            </a:r>
            <a:r>
              <a:rPr lang="zh-CN" altLang="en-US" sz="1800">
                <a:solidFill>
                  <a:srgbClr val="FFFF00"/>
                </a:solidFill>
              </a:rPr>
              <a:t>）</a:t>
            </a:r>
            <a:br>
              <a:rPr lang="zh-CN" altLang="en-US" sz="1800">
                <a:solidFill>
                  <a:srgbClr val="FFFF00"/>
                </a:solidFill>
              </a:rPr>
            </a:br>
            <a:r>
              <a:rPr lang="en-US" altLang="zh-CN" sz="1800">
                <a:solidFill>
                  <a:srgbClr val="FFFF00"/>
                </a:solidFill>
              </a:rPr>
              <a:t>7</a:t>
            </a:r>
            <a:r>
              <a:rPr lang="zh-CN" altLang="en-US" sz="1800">
                <a:solidFill>
                  <a:srgbClr val="FFFF00"/>
                </a:solidFill>
              </a:rPr>
              <a:t>、泽拉丁（</a:t>
            </a:r>
            <a:r>
              <a:rPr lang="en-US" altLang="zh-CN" sz="1800">
                <a:solidFill>
                  <a:srgbClr val="FFFF00"/>
                </a:solidFill>
              </a:rPr>
              <a:t>Worm.Mail.Win32.Zhelatin</a:t>
            </a:r>
            <a:r>
              <a:rPr lang="zh-CN" altLang="en-US" sz="1800">
                <a:solidFill>
                  <a:srgbClr val="FFFF00"/>
                </a:solidFill>
              </a:rPr>
              <a:t>）</a:t>
            </a:r>
            <a:br>
              <a:rPr lang="zh-CN" altLang="en-US" sz="1800">
                <a:solidFill>
                  <a:srgbClr val="FFFF00"/>
                </a:solidFill>
              </a:rPr>
            </a:br>
            <a:r>
              <a:rPr lang="en-US" altLang="zh-CN" sz="1800">
                <a:solidFill>
                  <a:srgbClr val="FFFF00"/>
                </a:solidFill>
              </a:rPr>
              <a:t>8</a:t>
            </a:r>
            <a:r>
              <a:rPr lang="zh-CN" altLang="en-US" sz="1800">
                <a:solidFill>
                  <a:srgbClr val="FFFF00"/>
                </a:solidFill>
              </a:rPr>
              <a:t>、</a:t>
            </a:r>
            <a:r>
              <a:rPr lang="en-US" altLang="zh-CN" sz="1800">
                <a:solidFill>
                  <a:srgbClr val="FFFF00"/>
                </a:solidFill>
              </a:rPr>
              <a:t>AUTO</a:t>
            </a:r>
            <a:r>
              <a:rPr lang="zh-CN" altLang="en-US" sz="1800">
                <a:solidFill>
                  <a:srgbClr val="FFFF00"/>
                </a:solidFill>
              </a:rPr>
              <a:t>蠕虫（</a:t>
            </a:r>
            <a:r>
              <a:rPr lang="en-US" altLang="zh-CN" sz="1800">
                <a:solidFill>
                  <a:srgbClr val="FFFF00"/>
                </a:solidFill>
              </a:rPr>
              <a:t>Trojan.IMMSG.Win32.TBMSG</a:t>
            </a:r>
            <a:r>
              <a:rPr lang="zh-CN" altLang="en-US" sz="1800">
                <a:solidFill>
                  <a:srgbClr val="FFFF00"/>
                </a:solidFill>
              </a:rPr>
              <a:t>）</a:t>
            </a:r>
            <a:br>
              <a:rPr lang="zh-CN" altLang="en-US" sz="1800">
                <a:solidFill>
                  <a:srgbClr val="FFFF00"/>
                </a:solidFill>
              </a:rPr>
            </a:br>
            <a:r>
              <a:rPr lang="en-US" altLang="zh-CN" sz="1800">
                <a:solidFill>
                  <a:srgbClr val="FFFF00"/>
                </a:solidFill>
              </a:rPr>
              <a:t>9</a:t>
            </a:r>
            <a:r>
              <a:rPr lang="zh-CN" altLang="en-US" sz="1800">
                <a:solidFill>
                  <a:srgbClr val="FFFF00"/>
                </a:solidFill>
              </a:rPr>
              <a:t>、传奇终结者（</a:t>
            </a:r>
            <a:r>
              <a:rPr lang="en-US" altLang="zh-CN" sz="1800">
                <a:solidFill>
                  <a:srgbClr val="FFFF00"/>
                </a:solidFill>
              </a:rPr>
              <a:t>Trojan.PSW.Win32.Lmir</a:t>
            </a:r>
            <a:r>
              <a:rPr lang="zh-CN" altLang="en-US" sz="1800">
                <a:solidFill>
                  <a:srgbClr val="FFFF00"/>
                </a:solidFill>
              </a:rPr>
              <a:t>）</a:t>
            </a:r>
            <a:br>
              <a:rPr lang="zh-CN" altLang="en-US" sz="1800">
                <a:solidFill>
                  <a:srgbClr val="FFFF00"/>
                </a:solidFill>
              </a:rPr>
            </a:br>
            <a:r>
              <a:rPr lang="en-US" altLang="zh-CN" sz="1800">
                <a:solidFill>
                  <a:srgbClr val="FFFF00"/>
                </a:solidFill>
              </a:rPr>
              <a:t>10</a:t>
            </a:r>
            <a:r>
              <a:rPr lang="zh-CN" altLang="en-US" sz="1800">
                <a:solidFill>
                  <a:srgbClr val="FFFF00"/>
                </a:solidFill>
              </a:rPr>
              <a:t>、帕虫（</a:t>
            </a:r>
            <a:r>
              <a:rPr lang="en-US" altLang="zh-CN" sz="1800">
                <a:solidFill>
                  <a:srgbClr val="FFFF00"/>
                </a:solidFill>
              </a:rPr>
              <a:t>Worm.Win32.Pabug</a:t>
            </a:r>
            <a:r>
              <a:rPr lang="zh-CN" altLang="en-US" sz="1800">
                <a:solidFill>
                  <a:srgbClr val="FFFF00"/>
                </a:solidFill>
              </a:rPr>
              <a:t>）</a:t>
            </a:r>
          </a:p>
        </p:txBody>
      </p:sp>
      <p:pic>
        <p:nvPicPr>
          <p:cNvPr id="63496" name="Picture 6" descr="七天病毒"/>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97425"/>
            <a:ext cx="3810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2EC1484-2D16-4BE0-A9E2-F9C18E4D9D58}" type="datetime1">
              <a:rPr lang="zh-CN" altLang="en-US" sz="1400" smtClean="0"/>
              <a:pPr>
                <a:spcBef>
                  <a:spcPct val="0"/>
                </a:spcBef>
                <a:buFontTx/>
                <a:buNone/>
              </a:pPr>
              <a:t>2017/9/24</a:t>
            </a:fld>
            <a:endParaRPr lang="en-US" altLang="zh-CN" sz="1400" smtClean="0"/>
          </a:p>
        </p:txBody>
      </p:sp>
      <p:sp>
        <p:nvSpPr>
          <p:cNvPr id="6451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CFC68BF-AAC3-42DE-AD99-CA9A7E92F447}" type="slidenum">
              <a:rPr lang="en-US" altLang="zh-CN" sz="1400"/>
              <a:pPr>
                <a:spcBef>
                  <a:spcPct val="0"/>
                </a:spcBef>
                <a:buFontTx/>
                <a:buNone/>
              </a:pPr>
              <a:t>72</a:t>
            </a:fld>
            <a:endParaRPr lang="en-US" altLang="zh-CN" sz="1400"/>
          </a:p>
        </p:txBody>
      </p:sp>
      <p:sp>
        <p:nvSpPr>
          <p:cNvPr id="64516" name="Rectangle 3"/>
          <p:cNvSpPr>
            <a:spLocks noGrp="1" noChangeArrowheads="1"/>
          </p:cNvSpPr>
          <p:nvPr>
            <p:ph type="body" idx="1"/>
          </p:nvPr>
        </p:nvSpPr>
        <p:spPr>
          <a:xfrm>
            <a:off x="685800" y="2209800"/>
            <a:ext cx="7772400" cy="3505200"/>
          </a:xfrm>
        </p:spPr>
        <p:txBody>
          <a:bodyPr/>
          <a:lstStyle/>
          <a:p>
            <a:pPr eaLnBrk="1" hangingPunct="1">
              <a:lnSpc>
                <a:spcPct val="90000"/>
              </a:lnSpc>
            </a:pPr>
            <a:r>
              <a:rPr lang="zh-CN" altLang="en-US" sz="2800" smtClean="0">
                <a:solidFill>
                  <a:schemeClr val="bg1"/>
                </a:solidFill>
              </a:rPr>
              <a:t>防火墙</a:t>
            </a:r>
          </a:p>
          <a:p>
            <a:pPr eaLnBrk="1" hangingPunct="1">
              <a:lnSpc>
                <a:spcPct val="90000"/>
              </a:lnSpc>
            </a:pPr>
            <a:r>
              <a:rPr lang="zh-CN" altLang="en-US" sz="2800" smtClean="0">
                <a:solidFill>
                  <a:schemeClr val="bg1"/>
                </a:solidFill>
              </a:rPr>
              <a:t>入侵检测</a:t>
            </a:r>
          </a:p>
          <a:p>
            <a:pPr eaLnBrk="1" hangingPunct="1">
              <a:lnSpc>
                <a:spcPct val="90000"/>
              </a:lnSpc>
            </a:pPr>
            <a:r>
              <a:rPr lang="zh-CN" altLang="en-US" sz="2800" smtClean="0">
                <a:solidFill>
                  <a:schemeClr val="bg1"/>
                </a:solidFill>
              </a:rPr>
              <a:t>对关键系统和资源采用分级、多层防护</a:t>
            </a:r>
          </a:p>
          <a:p>
            <a:pPr eaLnBrk="1" hangingPunct="1">
              <a:lnSpc>
                <a:spcPct val="90000"/>
              </a:lnSpc>
            </a:pPr>
            <a:r>
              <a:rPr lang="zh-CN" altLang="en-US" sz="2800" smtClean="0">
                <a:solidFill>
                  <a:schemeClr val="bg1"/>
                </a:solidFill>
              </a:rPr>
              <a:t>构建弹性（抗毁）体系结构</a:t>
            </a:r>
          </a:p>
          <a:p>
            <a:pPr eaLnBrk="1" hangingPunct="1">
              <a:lnSpc>
                <a:spcPct val="90000"/>
              </a:lnSpc>
            </a:pPr>
            <a:r>
              <a:rPr lang="zh-CN" altLang="en-US" sz="2800" smtClean="0">
                <a:solidFill>
                  <a:schemeClr val="bg1"/>
                </a:solidFill>
              </a:rPr>
              <a:t>应急与灾备技术</a:t>
            </a:r>
          </a:p>
          <a:p>
            <a:pPr eaLnBrk="1" hangingPunct="1">
              <a:lnSpc>
                <a:spcPct val="90000"/>
              </a:lnSpc>
            </a:pPr>
            <a:r>
              <a:rPr lang="zh-CN" altLang="en-US" sz="2800" smtClean="0">
                <a:solidFill>
                  <a:schemeClr val="bg1"/>
                </a:solidFill>
              </a:rPr>
              <a:t>通过可信计算机和可信网元，构建可信的内网（信任域）。</a:t>
            </a:r>
          </a:p>
        </p:txBody>
      </p:sp>
      <p:sp>
        <p:nvSpPr>
          <p:cNvPr id="64517" name="Rectangle 4"/>
          <p:cNvSpPr>
            <a:spLocks noGrp="1" noChangeArrowheads="1"/>
          </p:cNvSpPr>
          <p:nvPr>
            <p:ph type="title"/>
          </p:nvPr>
        </p:nvSpPr>
        <p:spPr/>
        <p:txBody>
          <a:bodyPr/>
          <a:lstStyle/>
          <a:p>
            <a:pPr eaLnBrk="1" hangingPunct="1"/>
            <a:r>
              <a:rPr lang="en-US" altLang="zh-CN" smtClean="0">
                <a:solidFill>
                  <a:srgbClr val="FFFF66"/>
                </a:solidFill>
              </a:rPr>
              <a:t>8</a:t>
            </a:r>
            <a:r>
              <a:rPr lang="zh-CN" altLang="en-US" smtClean="0">
                <a:solidFill>
                  <a:srgbClr val="FFFF66"/>
                </a:solidFill>
              </a:rPr>
              <a:t>、网络的防护技术</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8F36F65-0417-4091-9AB9-09B91D660E19}" type="datetime1">
              <a:rPr lang="zh-CN" altLang="en-US" sz="1400" smtClean="0"/>
              <a:pPr>
                <a:spcBef>
                  <a:spcPct val="0"/>
                </a:spcBef>
                <a:buFontTx/>
                <a:buNone/>
              </a:pPr>
              <a:t>2017/9/24</a:t>
            </a:fld>
            <a:endParaRPr lang="en-US" altLang="zh-CN" sz="1400" smtClean="0"/>
          </a:p>
        </p:txBody>
      </p:sp>
      <p:sp>
        <p:nvSpPr>
          <p:cNvPr id="6553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17A92F5-A164-448F-9DEE-C6B72DBC28DE}" type="slidenum">
              <a:rPr lang="en-US" altLang="zh-CN" sz="1400"/>
              <a:pPr>
                <a:spcBef>
                  <a:spcPct val="0"/>
                </a:spcBef>
                <a:buFontTx/>
                <a:buNone/>
              </a:pPr>
              <a:t>73</a:t>
            </a:fld>
            <a:endParaRPr lang="en-US" altLang="zh-CN" sz="1400"/>
          </a:p>
        </p:txBody>
      </p:sp>
      <p:sp>
        <p:nvSpPr>
          <p:cNvPr id="65540" name="Rectangle 2"/>
          <p:cNvSpPr>
            <a:spLocks noGrp="1" noChangeArrowheads="1"/>
          </p:cNvSpPr>
          <p:nvPr>
            <p:ph type="title"/>
          </p:nvPr>
        </p:nvSpPr>
        <p:spPr>
          <a:xfrm>
            <a:off x="250825" y="549275"/>
            <a:ext cx="4246563" cy="914400"/>
          </a:xfrm>
        </p:spPr>
        <p:txBody>
          <a:bodyPr/>
          <a:lstStyle/>
          <a:p>
            <a:pPr eaLnBrk="1" hangingPunct="1"/>
            <a:r>
              <a:rPr lang="zh-CN" altLang="en-US" smtClean="0">
                <a:solidFill>
                  <a:srgbClr val="FFFF00"/>
                </a:solidFill>
              </a:rPr>
              <a:t>防火墙</a:t>
            </a:r>
          </a:p>
        </p:txBody>
      </p:sp>
      <p:sp>
        <p:nvSpPr>
          <p:cNvPr id="65541" name="Rectangle 3"/>
          <p:cNvSpPr>
            <a:spLocks noGrp="1" noChangeArrowheads="1"/>
          </p:cNvSpPr>
          <p:nvPr>
            <p:ph type="body" idx="1"/>
          </p:nvPr>
        </p:nvSpPr>
        <p:spPr>
          <a:xfrm>
            <a:off x="179388" y="1557338"/>
            <a:ext cx="4114800" cy="2295525"/>
          </a:xfrm>
        </p:spPr>
        <p:txBody>
          <a:bodyPr/>
          <a:lstStyle/>
          <a:p>
            <a:pPr algn="just" eaLnBrk="1" hangingPunct="1"/>
            <a:r>
              <a:rPr lang="zh-CN" altLang="en-US" sz="2400" smtClean="0">
                <a:solidFill>
                  <a:srgbClr val="FFFFCC"/>
                </a:solidFill>
              </a:rPr>
              <a:t>集成多种安全机制，保护内网不受外部网络的攻击与入侵。</a:t>
            </a:r>
          </a:p>
          <a:p>
            <a:pPr algn="just" eaLnBrk="1" hangingPunct="1"/>
            <a:r>
              <a:rPr lang="zh-CN" altLang="en-US" sz="2400" smtClean="0">
                <a:solidFill>
                  <a:srgbClr val="FFFFCC"/>
                </a:solidFill>
              </a:rPr>
              <a:t>位于两个不同信任域之间，对之间的通信进行控制。</a:t>
            </a:r>
          </a:p>
        </p:txBody>
      </p:sp>
      <p:sp>
        <p:nvSpPr>
          <p:cNvPr id="65542" name="Text Box 4"/>
          <p:cNvSpPr txBox="1">
            <a:spLocks noChangeArrowheads="1"/>
          </p:cNvSpPr>
          <p:nvPr/>
        </p:nvSpPr>
        <p:spPr bwMode="auto">
          <a:xfrm>
            <a:off x="1835150" y="3844925"/>
            <a:ext cx="3111500" cy="30130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400">
                <a:solidFill>
                  <a:srgbClr val="FF9999"/>
                </a:solidFill>
              </a:rPr>
              <a:t> </a:t>
            </a:r>
            <a:r>
              <a:rPr lang="zh-CN" altLang="en-US" sz="2400">
                <a:solidFill>
                  <a:srgbClr val="FF9999"/>
                </a:solidFill>
              </a:rPr>
              <a:t>用户认证功能</a:t>
            </a:r>
          </a:p>
          <a:p>
            <a:pPr eaLnBrk="1" hangingPunct="1">
              <a:spcBef>
                <a:spcPct val="0"/>
              </a:spcBef>
            </a:pPr>
            <a:r>
              <a:rPr lang="zh-CN" altLang="en-US" sz="2400">
                <a:solidFill>
                  <a:srgbClr val="FF9999"/>
                </a:solidFill>
              </a:rPr>
              <a:t> 包过滤功能</a:t>
            </a:r>
          </a:p>
          <a:p>
            <a:pPr eaLnBrk="1" hangingPunct="1">
              <a:spcBef>
                <a:spcPct val="0"/>
              </a:spcBef>
            </a:pPr>
            <a:r>
              <a:rPr lang="zh-CN" altLang="en-US" sz="2400">
                <a:solidFill>
                  <a:srgbClr val="FF9999"/>
                </a:solidFill>
              </a:rPr>
              <a:t> </a:t>
            </a:r>
            <a:r>
              <a:rPr lang="en-US" altLang="zh-CN" sz="2400">
                <a:solidFill>
                  <a:srgbClr val="FF9999"/>
                </a:solidFill>
              </a:rPr>
              <a:t>NAT</a:t>
            </a:r>
            <a:r>
              <a:rPr lang="zh-CN" altLang="en-US" sz="2400">
                <a:solidFill>
                  <a:srgbClr val="FF9999"/>
                </a:solidFill>
              </a:rPr>
              <a:t>功能</a:t>
            </a:r>
          </a:p>
          <a:p>
            <a:pPr eaLnBrk="1" hangingPunct="1">
              <a:spcBef>
                <a:spcPct val="0"/>
              </a:spcBef>
            </a:pPr>
            <a:r>
              <a:rPr lang="zh-CN" altLang="en-US" sz="2400">
                <a:solidFill>
                  <a:srgbClr val="FF9999"/>
                </a:solidFill>
              </a:rPr>
              <a:t> 内容过滤功能</a:t>
            </a:r>
          </a:p>
          <a:p>
            <a:pPr eaLnBrk="1" hangingPunct="1">
              <a:spcBef>
                <a:spcPct val="0"/>
              </a:spcBef>
            </a:pPr>
            <a:r>
              <a:rPr lang="zh-CN" altLang="en-US" sz="2400">
                <a:solidFill>
                  <a:srgbClr val="FF9999"/>
                </a:solidFill>
              </a:rPr>
              <a:t> 应用层协议代理功能</a:t>
            </a:r>
          </a:p>
          <a:p>
            <a:pPr eaLnBrk="1" hangingPunct="1">
              <a:spcBef>
                <a:spcPct val="0"/>
              </a:spcBef>
            </a:pPr>
            <a:r>
              <a:rPr lang="zh-CN" altLang="en-US" sz="2400">
                <a:solidFill>
                  <a:srgbClr val="FF9999"/>
                </a:solidFill>
              </a:rPr>
              <a:t> 网络审计功能</a:t>
            </a:r>
          </a:p>
          <a:p>
            <a:pPr eaLnBrk="1" hangingPunct="1">
              <a:spcBef>
                <a:spcPct val="0"/>
              </a:spcBef>
            </a:pPr>
            <a:r>
              <a:rPr lang="zh-CN" altLang="en-US" sz="2400">
                <a:solidFill>
                  <a:srgbClr val="FF9999"/>
                </a:solidFill>
              </a:rPr>
              <a:t> 入侵检测与</a:t>
            </a:r>
            <a:r>
              <a:rPr lang="en-US" altLang="zh-CN" sz="2400">
                <a:solidFill>
                  <a:srgbClr val="FF9999"/>
                </a:solidFill>
              </a:rPr>
              <a:t>VPN</a:t>
            </a:r>
            <a:r>
              <a:rPr lang="zh-CN" altLang="en-US" sz="2400">
                <a:solidFill>
                  <a:srgbClr val="FF9999"/>
                </a:solidFill>
              </a:rPr>
              <a:t>功能</a:t>
            </a:r>
          </a:p>
          <a:p>
            <a:pPr eaLnBrk="1" hangingPunct="1">
              <a:spcBef>
                <a:spcPct val="0"/>
              </a:spcBef>
            </a:pPr>
            <a:r>
              <a:rPr lang="zh-CN" altLang="en-US" sz="2400">
                <a:solidFill>
                  <a:srgbClr val="FF9999"/>
                </a:solidFill>
              </a:rPr>
              <a:t> 。。。</a:t>
            </a:r>
          </a:p>
        </p:txBody>
      </p:sp>
      <p:pic>
        <p:nvPicPr>
          <p:cNvPr id="65543" name="Picture 6" descr="防火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692150"/>
            <a:ext cx="3582987"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3638877-CC28-4A0F-9E66-7AF25970CFCD}" type="datetime1">
              <a:rPr lang="zh-CN" altLang="en-US" sz="1400" smtClean="0"/>
              <a:pPr>
                <a:spcBef>
                  <a:spcPct val="0"/>
                </a:spcBef>
                <a:buFontTx/>
                <a:buNone/>
              </a:pPr>
              <a:t>2017/9/24</a:t>
            </a:fld>
            <a:endParaRPr lang="en-US" altLang="zh-CN" sz="1400" smtClean="0"/>
          </a:p>
        </p:txBody>
      </p:sp>
      <p:sp>
        <p:nvSpPr>
          <p:cNvPr id="6656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25FBA23-849B-4624-8BF0-297217FE318A}" type="slidenum">
              <a:rPr lang="en-US" altLang="zh-CN" sz="1400"/>
              <a:pPr>
                <a:spcBef>
                  <a:spcPct val="0"/>
                </a:spcBef>
                <a:buFontTx/>
                <a:buNone/>
              </a:pPr>
              <a:t>74</a:t>
            </a:fld>
            <a:endParaRPr lang="en-US" altLang="zh-CN" sz="1400"/>
          </a:p>
        </p:txBody>
      </p:sp>
      <p:sp>
        <p:nvSpPr>
          <p:cNvPr id="66564" name="Rectangle 2"/>
          <p:cNvSpPr>
            <a:spLocks noGrp="1" noChangeArrowheads="1"/>
          </p:cNvSpPr>
          <p:nvPr>
            <p:ph type="title"/>
          </p:nvPr>
        </p:nvSpPr>
        <p:spPr>
          <a:xfrm>
            <a:off x="609600" y="304800"/>
            <a:ext cx="4970463" cy="1143000"/>
          </a:xfrm>
        </p:spPr>
        <p:txBody>
          <a:bodyPr/>
          <a:lstStyle/>
          <a:p>
            <a:pPr eaLnBrk="1" hangingPunct="1"/>
            <a:r>
              <a:rPr lang="zh-CN" altLang="en-US" smtClean="0">
                <a:solidFill>
                  <a:srgbClr val="FFFF00"/>
                </a:solidFill>
              </a:rPr>
              <a:t>入侵检测</a:t>
            </a:r>
          </a:p>
        </p:txBody>
      </p:sp>
      <p:sp>
        <p:nvSpPr>
          <p:cNvPr id="66565" name="Rectangle 3"/>
          <p:cNvSpPr>
            <a:spLocks noGrp="1" noChangeArrowheads="1"/>
          </p:cNvSpPr>
          <p:nvPr>
            <p:ph type="body" idx="1"/>
          </p:nvPr>
        </p:nvSpPr>
        <p:spPr>
          <a:xfrm>
            <a:off x="609600" y="1600200"/>
            <a:ext cx="7772400" cy="2133600"/>
          </a:xfrm>
        </p:spPr>
        <p:txBody>
          <a:bodyPr/>
          <a:lstStyle/>
          <a:p>
            <a:pPr eaLnBrk="1" hangingPunct="1">
              <a:lnSpc>
                <a:spcPct val="90000"/>
              </a:lnSpc>
            </a:pPr>
            <a:r>
              <a:rPr lang="zh-CN" altLang="en-US" sz="2000" smtClean="0">
                <a:solidFill>
                  <a:srgbClr val="FF9999"/>
                </a:solidFill>
              </a:rPr>
              <a:t>监测并分析用户和系统的活动</a:t>
            </a:r>
          </a:p>
          <a:p>
            <a:pPr eaLnBrk="1" hangingPunct="1">
              <a:lnSpc>
                <a:spcPct val="90000"/>
              </a:lnSpc>
            </a:pPr>
            <a:r>
              <a:rPr lang="zh-CN" altLang="en-US" sz="2000" smtClean="0">
                <a:solidFill>
                  <a:srgbClr val="FF9999"/>
                </a:solidFill>
              </a:rPr>
              <a:t>核查系统配置和漏洞</a:t>
            </a:r>
          </a:p>
          <a:p>
            <a:pPr eaLnBrk="1" hangingPunct="1">
              <a:lnSpc>
                <a:spcPct val="90000"/>
              </a:lnSpc>
            </a:pPr>
            <a:r>
              <a:rPr lang="zh-CN" altLang="en-US" sz="2000" smtClean="0">
                <a:solidFill>
                  <a:srgbClr val="FF9999"/>
                </a:solidFill>
              </a:rPr>
              <a:t>评估系统关键资源和数据文件的完整性</a:t>
            </a:r>
          </a:p>
          <a:p>
            <a:pPr eaLnBrk="1" hangingPunct="1">
              <a:lnSpc>
                <a:spcPct val="90000"/>
              </a:lnSpc>
            </a:pPr>
            <a:r>
              <a:rPr lang="zh-CN" altLang="en-US" sz="2000" smtClean="0">
                <a:solidFill>
                  <a:srgbClr val="FF9999"/>
                </a:solidFill>
              </a:rPr>
              <a:t>识别已知的攻击行为</a:t>
            </a:r>
          </a:p>
          <a:p>
            <a:pPr eaLnBrk="1" hangingPunct="1">
              <a:lnSpc>
                <a:spcPct val="90000"/>
              </a:lnSpc>
            </a:pPr>
            <a:r>
              <a:rPr lang="zh-CN" altLang="en-US" sz="2000" smtClean="0">
                <a:solidFill>
                  <a:srgbClr val="FF9999"/>
                </a:solidFill>
              </a:rPr>
              <a:t>统计分析异常行为</a:t>
            </a:r>
          </a:p>
          <a:p>
            <a:pPr eaLnBrk="1" hangingPunct="1">
              <a:lnSpc>
                <a:spcPct val="90000"/>
              </a:lnSpc>
            </a:pPr>
            <a:r>
              <a:rPr lang="zh-CN" altLang="en-US" sz="2000" smtClean="0">
                <a:solidFill>
                  <a:srgbClr val="FF9999"/>
                </a:solidFill>
              </a:rPr>
              <a:t>管理操作系统日志，识别违反安全策略的用户活动等。</a:t>
            </a:r>
          </a:p>
        </p:txBody>
      </p:sp>
      <p:sp>
        <p:nvSpPr>
          <p:cNvPr id="66566" name="Text Box 4"/>
          <p:cNvSpPr txBox="1">
            <a:spLocks noChangeArrowheads="1"/>
          </p:cNvSpPr>
          <p:nvPr/>
        </p:nvSpPr>
        <p:spPr bwMode="auto">
          <a:xfrm>
            <a:off x="611188" y="3789363"/>
            <a:ext cx="5929312" cy="11874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400">
                <a:solidFill>
                  <a:srgbClr val="FFFFCC"/>
                </a:solidFill>
              </a:rPr>
              <a:t> </a:t>
            </a:r>
            <a:r>
              <a:rPr lang="zh-CN" altLang="en-US" sz="2400">
                <a:solidFill>
                  <a:srgbClr val="FFFFCC"/>
                </a:solidFill>
              </a:rPr>
              <a:t>是动态安全防护的核心技术</a:t>
            </a:r>
          </a:p>
          <a:p>
            <a:pPr eaLnBrk="1" hangingPunct="1">
              <a:spcBef>
                <a:spcPct val="0"/>
              </a:spcBef>
            </a:pPr>
            <a:r>
              <a:rPr lang="zh-CN" altLang="en-US" sz="2400">
                <a:solidFill>
                  <a:srgbClr val="FFFFCC"/>
                </a:solidFill>
              </a:rPr>
              <a:t> 扮演侦察和预警的角色</a:t>
            </a:r>
          </a:p>
          <a:p>
            <a:pPr eaLnBrk="1" hangingPunct="1">
              <a:spcBef>
                <a:spcPct val="0"/>
              </a:spcBef>
            </a:pPr>
            <a:r>
              <a:rPr lang="zh-CN" altLang="en-US" sz="2400">
                <a:solidFill>
                  <a:srgbClr val="FFFFCC"/>
                </a:solidFill>
              </a:rPr>
              <a:t> 和防火墙等一起使用构建安全防护体系。 </a:t>
            </a:r>
          </a:p>
        </p:txBody>
      </p:sp>
      <p:sp>
        <p:nvSpPr>
          <p:cNvPr id="66567" name="Text Box 5"/>
          <p:cNvSpPr txBox="1">
            <a:spLocks noChangeArrowheads="1"/>
          </p:cNvSpPr>
          <p:nvPr/>
        </p:nvSpPr>
        <p:spPr bwMode="auto">
          <a:xfrm>
            <a:off x="381000" y="5257800"/>
            <a:ext cx="8464550" cy="1006475"/>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FFFF00"/>
                </a:solidFill>
              </a:rPr>
              <a:t>分为两大类： </a:t>
            </a:r>
          </a:p>
          <a:p>
            <a:pPr eaLnBrk="1" hangingPunct="1">
              <a:spcBef>
                <a:spcPct val="0"/>
              </a:spcBef>
            </a:pPr>
            <a:r>
              <a:rPr lang="zh-CN" altLang="en-US" sz="2000">
                <a:solidFill>
                  <a:srgbClr val="FFFF00"/>
                </a:solidFill>
              </a:rPr>
              <a:t> 异常检测：基于行为的检测，根据用户行为和系统资源使用状况判断。</a:t>
            </a:r>
          </a:p>
          <a:p>
            <a:pPr eaLnBrk="1" hangingPunct="1">
              <a:spcBef>
                <a:spcPct val="0"/>
              </a:spcBef>
            </a:pPr>
            <a:r>
              <a:rPr lang="zh-CN" altLang="en-US" sz="2000">
                <a:solidFill>
                  <a:srgbClr val="FFFF00"/>
                </a:solidFill>
              </a:rPr>
              <a:t> 误用检测：基于知识的检测或模式匹配检测。假定入侵行为可能有特征。</a:t>
            </a:r>
          </a:p>
        </p:txBody>
      </p:sp>
      <p:pic>
        <p:nvPicPr>
          <p:cNvPr id="66568" name="Picture 2" descr="2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0"/>
            <a:ext cx="36353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961FB01-1551-4A43-9F27-7D0EEE1F2379}" type="datetime1">
              <a:rPr lang="zh-CN" altLang="en-US" sz="1400" smtClean="0"/>
              <a:pPr>
                <a:spcBef>
                  <a:spcPct val="0"/>
                </a:spcBef>
                <a:buFontTx/>
                <a:buNone/>
              </a:pPr>
              <a:t>2017/9/24</a:t>
            </a:fld>
            <a:endParaRPr lang="en-US" altLang="zh-CN" sz="1400" smtClean="0"/>
          </a:p>
        </p:txBody>
      </p:sp>
      <p:sp>
        <p:nvSpPr>
          <p:cNvPr id="67587"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55FD78D-1D2A-4AED-9A41-A780183D1D92}" type="slidenum">
              <a:rPr lang="en-US" altLang="zh-CN" sz="1400"/>
              <a:pPr>
                <a:spcBef>
                  <a:spcPct val="0"/>
                </a:spcBef>
                <a:buFontTx/>
                <a:buNone/>
              </a:pPr>
              <a:t>75</a:t>
            </a:fld>
            <a:endParaRPr lang="en-US" altLang="zh-CN" sz="1400"/>
          </a:p>
        </p:txBody>
      </p:sp>
      <p:sp>
        <p:nvSpPr>
          <p:cNvPr id="67588" name="Rectangle 2"/>
          <p:cNvSpPr>
            <a:spLocks noGrp="1" noChangeArrowheads="1"/>
          </p:cNvSpPr>
          <p:nvPr>
            <p:ph type="title"/>
          </p:nvPr>
        </p:nvSpPr>
        <p:spPr/>
        <p:txBody>
          <a:bodyPr/>
          <a:lstStyle/>
          <a:p>
            <a:pPr eaLnBrk="1" hangingPunct="1"/>
            <a:r>
              <a:rPr lang="zh-CN" altLang="en-US" smtClean="0">
                <a:solidFill>
                  <a:srgbClr val="FFFF00"/>
                </a:solidFill>
              </a:rPr>
              <a:t>统一威胁管理（</a:t>
            </a:r>
            <a:r>
              <a:rPr lang="en-US" altLang="zh-CN" smtClean="0">
                <a:solidFill>
                  <a:srgbClr val="FFFF00"/>
                </a:solidFill>
              </a:rPr>
              <a:t>UTM</a:t>
            </a:r>
            <a:r>
              <a:rPr lang="zh-CN" altLang="en-US" smtClean="0">
                <a:solidFill>
                  <a:srgbClr val="FFFF00"/>
                </a:solidFill>
              </a:rPr>
              <a:t>）</a:t>
            </a:r>
          </a:p>
        </p:txBody>
      </p:sp>
      <p:sp>
        <p:nvSpPr>
          <p:cNvPr id="67589" name="Rectangle 3"/>
          <p:cNvSpPr>
            <a:spLocks noGrp="1" noChangeArrowheads="1"/>
          </p:cNvSpPr>
          <p:nvPr>
            <p:ph type="body" idx="1"/>
          </p:nvPr>
        </p:nvSpPr>
        <p:spPr>
          <a:xfrm>
            <a:off x="685800" y="1981200"/>
            <a:ext cx="7772400" cy="2960688"/>
          </a:xfrm>
        </p:spPr>
        <p:txBody>
          <a:bodyPr/>
          <a:lstStyle/>
          <a:p>
            <a:pPr eaLnBrk="1" hangingPunct="1"/>
            <a:r>
              <a:rPr lang="zh-CN" altLang="en-US" smtClean="0">
                <a:solidFill>
                  <a:schemeClr val="bg1"/>
                </a:solidFill>
              </a:rPr>
              <a:t>将防病毒、入侵检测和防火墙等安全设备统一管理；</a:t>
            </a:r>
          </a:p>
          <a:p>
            <a:pPr eaLnBrk="1" hangingPunct="1"/>
            <a:r>
              <a:rPr lang="zh-CN" altLang="en-US" smtClean="0">
                <a:solidFill>
                  <a:schemeClr val="bg1"/>
                </a:solidFill>
              </a:rPr>
              <a:t>增强安全防御能力；</a:t>
            </a:r>
          </a:p>
          <a:p>
            <a:pPr eaLnBrk="1" hangingPunct="1"/>
            <a:r>
              <a:rPr lang="zh-CN" altLang="en-US" smtClean="0">
                <a:solidFill>
                  <a:schemeClr val="bg1"/>
                </a:solidFill>
              </a:rPr>
              <a:t>强调的是标准接口、在统一策略下联动和协调。</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5EE84BD-1FA7-4735-A30A-1F920F7A7823}" type="datetime1">
              <a:rPr lang="zh-CN" altLang="en-US" sz="1400" smtClean="0"/>
              <a:pPr>
                <a:spcBef>
                  <a:spcPct val="0"/>
                </a:spcBef>
                <a:buFontTx/>
                <a:buNone/>
              </a:pPr>
              <a:t>2017/9/24</a:t>
            </a:fld>
            <a:endParaRPr lang="en-US" altLang="zh-CN" sz="1400" smtClean="0"/>
          </a:p>
        </p:txBody>
      </p:sp>
      <p:sp>
        <p:nvSpPr>
          <p:cNvPr id="6861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64BF8E0-0CE0-49B5-90A8-A685AE3439D6}" type="slidenum">
              <a:rPr lang="en-US" altLang="zh-CN" sz="1400"/>
              <a:pPr>
                <a:spcBef>
                  <a:spcPct val="0"/>
                </a:spcBef>
                <a:buFontTx/>
                <a:buNone/>
              </a:pPr>
              <a:t>76</a:t>
            </a:fld>
            <a:endParaRPr lang="en-US" altLang="zh-CN" sz="1400"/>
          </a:p>
        </p:txBody>
      </p:sp>
      <p:sp>
        <p:nvSpPr>
          <p:cNvPr id="68612" name="Rectangle 2"/>
          <p:cNvSpPr>
            <a:spLocks noGrp="1" noChangeArrowheads="1"/>
          </p:cNvSpPr>
          <p:nvPr>
            <p:ph type="title"/>
          </p:nvPr>
        </p:nvSpPr>
        <p:spPr/>
        <p:txBody>
          <a:bodyPr/>
          <a:lstStyle/>
          <a:p>
            <a:pPr eaLnBrk="1" hangingPunct="1"/>
            <a:r>
              <a:rPr lang="zh-CN" altLang="en-US" smtClean="0">
                <a:solidFill>
                  <a:srgbClr val="FFFF00"/>
                </a:solidFill>
              </a:rPr>
              <a:t>应急响应与灾备技术</a:t>
            </a:r>
          </a:p>
        </p:txBody>
      </p:sp>
      <p:sp>
        <p:nvSpPr>
          <p:cNvPr id="68613" name="Rectangle 3"/>
          <p:cNvSpPr>
            <a:spLocks noGrp="1" noChangeArrowheads="1"/>
          </p:cNvSpPr>
          <p:nvPr>
            <p:ph type="body" idx="1"/>
          </p:nvPr>
        </p:nvSpPr>
        <p:spPr>
          <a:xfrm>
            <a:off x="685800" y="1981200"/>
            <a:ext cx="8134350" cy="1376363"/>
          </a:xfrm>
        </p:spPr>
        <p:txBody>
          <a:bodyPr/>
          <a:lstStyle/>
          <a:p>
            <a:pPr eaLnBrk="1" hangingPunct="1"/>
            <a:r>
              <a:rPr lang="zh-CN" altLang="en-US" smtClean="0">
                <a:solidFill>
                  <a:schemeClr val="bg1"/>
                </a:solidFill>
              </a:rPr>
              <a:t>遇到突发事件后所采取的措施和行动；</a:t>
            </a:r>
          </a:p>
          <a:p>
            <a:pPr eaLnBrk="1" hangingPunct="1"/>
            <a:r>
              <a:rPr lang="zh-CN" altLang="en-US" smtClean="0">
                <a:solidFill>
                  <a:schemeClr val="bg1"/>
                </a:solidFill>
              </a:rPr>
              <a:t>预警、检测和通报机制，处理突发事件。</a:t>
            </a:r>
          </a:p>
        </p:txBody>
      </p:sp>
      <p:pic>
        <p:nvPicPr>
          <p:cNvPr id="68614" name="Picture 4" descr="63e4f3d1f9591fd0"/>
          <p:cNvPicPr>
            <a:picLocks noChangeAspect="1" noChangeArrowheads="1"/>
          </p:cNvPicPr>
          <p:nvPr/>
        </p:nvPicPr>
        <p:blipFill>
          <a:blip r:embed="rId2">
            <a:extLst>
              <a:ext uri="{28A0092B-C50C-407E-A947-70E740481C1C}">
                <a14:useLocalDpi xmlns:a14="http://schemas.microsoft.com/office/drawing/2010/main" val="0"/>
              </a:ext>
            </a:extLst>
          </a:blip>
          <a:srcRect l="4533" t="11610" r="4733" b="7678"/>
          <a:stretch>
            <a:fillRect/>
          </a:stretch>
        </p:blipFill>
        <p:spPr bwMode="auto">
          <a:xfrm>
            <a:off x="3924300" y="3716338"/>
            <a:ext cx="43211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Text Box 5"/>
          <p:cNvSpPr txBox="1">
            <a:spLocks noChangeArrowheads="1"/>
          </p:cNvSpPr>
          <p:nvPr/>
        </p:nvSpPr>
        <p:spPr bwMode="auto">
          <a:xfrm>
            <a:off x="2268538" y="486886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rgbClr val="FF0066"/>
                </a:solidFill>
              </a:rPr>
              <a:t>异地灾备</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46C70C2-6E34-4A47-9595-396072FC9D1F}" type="datetime1">
              <a:rPr lang="zh-CN" altLang="en-US" sz="1400" smtClean="0"/>
              <a:pPr>
                <a:spcBef>
                  <a:spcPct val="0"/>
                </a:spcBef>
                <a:buFontTx/>
                <a:buNone/>
              </a:pPr>
              <a:t>2017/9/24</a:t>
            </a:fld>
            <a:endParaRPr lang="en-US" altLang="zh-CN" sz="1400" smtClean="0"/>
          </a:p>
        </p:txBody>
      </p:sp>
      <p:sp>
        <p:nvSpPr>
          <p:cNvPr id="6963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46075F6-7998-4E57-BF7E-931D20AF5C18}" type="slidenum">
              <a:rPr lang="en-US" altLang="zh-CN" sz="1400"/>
              <a:pPr>
                <a:spcBef>
                  <a:spcPct val="0"/>
                </a:spcBef>
                <a:buFontTx/>
                <a:buNone/>
              </a:pPr>
              <a:t>77</a:t>
            </a:fld>
            <a:endParaRPr lang="en-US" altLang="zh-CN" sz="1400"/>
          </a:p>
        </p:txBody>
      </p:sp>
      <p:sp>
        <p:nvSpPr>
          <p:cNvPr id="69636" name="Rectangle 2"/>
          <p:cNvSpPr>
            <a:spLocks noGrp="1" noChangeArrowheads="1"/>
          </p:cNvSpPr>
          <p:nvPr>
            <p:ph type="title"/>
          </p:nvPr>
        </p:nvSpPr>
        <p:spPr/>
        <p:txBody>
          <a:bodyPr/>
          <a:lstStyle/>
          <a:p>
            <a:pPr eaLnBrk="1" hangingPunct="1"/>
            <a:r>
              <a:rPr lang="zh-CN" altLang="en-US" smtClean="0">
                <a:solidFill>
                  <a:srgbClr val="FFFF66"/>
                </a:solidFill>
              </a:rPr>
              <a:t>基于可信计算的系统防护</a:t>
            </a:r>
          </a:p>
        </p:txBody>
      </p:sp>
      <p:graphicFrame>
        <p:nvGraphicFramePr>
          <p:cNvPr id="69637" name="Object 2"/>
          <p:cNvGraphicFramePr>
            <a:graphicFrameLocks noGrp="1" noChangeAspect="1"/>
          </p:cNvGraphicFramePr>
          <p:nvPr>
            <p:ph idx="1"/>
          </p:nvPr>
        </p:nvGraphicFramePr>
        <p:xfrm>
          <a:off x="323850" y="1844675"/>
          <a:ext cx="5184775" cy="2089150"/>
        </p:xfrm>
        <a:graphic>
          <a:graphicData uri="http://schemas.openxmlformats.org/presentationml/2006/ole">
            <mc:AlternateContent xmlns:mc="http://schemas.openxmlformats.org/markup-compatibility/2006">
              <mc:Choice xmlns:v="urn:schemas-microsoft-com:vml" Requires="v">
                <p:oleObj spid="_x0000_s69718" name="Visio" r:id="rId3" imgW="6874764" imgH="2770632" progId="Visio.Drawing.11">
                  <p:embed/>
                </p:oleObj>
              </mc:Choice>
              <mc:Fallback>
                <p:oleObj name="Visio" r:id="rId3" imgW="6874764" imgH="2770632"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844675"/>
                        <a:ext cx="5184775" cy="2089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96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4365625"/>
            <a:ext cx="849788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Text Box 5"/>
          <p:cNvSpPr txBox="1">
            <a:spLocks noChangeArrowheads="1"/>
          </p:cNvSpPr>
          <p:nvPr/>
        </p:nvSpPr>
        <p:spPr bwMode="auto">
          <a:xfrm>
            <a:off x="6227763" y="24923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rgbClr val="CCFF66"/>
                </a:solidFill>
              </a:rPr>
              <a:t>可信终端</a:t>
            </a:r>
          </a:p>
        </p:txBody>
      </p:sp>
      <p:sp>
        <p:nvSpPr>
          <p:cNvPr id="69640" name="Line 6"/>
          <p:cNvSpPr>
            <a:spLocks noChangeShapeType="1"/>
          </p:cNvSpPr>
          <p:nvPr/>
        </p:nvSpPr>
        <p:spPr bwMode="auto">
          <a:xfrm flipH="1">
            <a:off x="5508625" y="2708275"/>
            <a:ext cx="719138" cy="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41" name="Text Box 7"/>
          <p:cNvSpPr txBox="1">
            <a:spLocks noChangeArrowheads="1"/>
          </p:cNvSpPr>
          <p:nvPr/>
        </p:nvSpPr>
        <p:spPr bwMode="auto">
          <a:xfrm>
            <a:off x="7092950" y="34290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rgbClr val="CCFF66"/>
                </a:solidFill>
              </a:rPr>
              <a:t>系统防护</a:t>
            </a:r>
          </a:p>
        </p:txBody>
      </p:sp>
      <p:sp>
        <p:nvSpPr>
          <p:cNvPr id="69642" name="Line 8"/>
          <p:cNvSpPr>
            <a:spLocks noChangeShapeType="1"/>
          </p:cNvSpPr>
          <p:nvPr/>
        </p:nvSpPr>
        <p:spPr bwMode="auto">
          <a:xfrm flipH="1">
            <a:off x="6011863" y="3789363"/>
            <a:ext cx="1152525" cy="57626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E3B0DAE-C142-4355-9AFE-2D389F3692C1}" type="datetime1">
              <a:rPr lang="zh-CN" altLang="en-US" sz="1400" smtClean="0"/>
              <a:pPr>
                <a:spcBef>
                  <a:spcPct val="0"/>
                </a:spcBef>
                <a:buFontTx/>
                <a:buNone/>
              </a:pPr>
              <a:t>2017/9/24</a:t>
            </a:fld>
            <a:endParaRPr lang="en-US" altLang="zh-CN" sz="1400" smtClean="0"/>
          </a:p>
        </p:txBody>
      </p:sp>
      <p:sp>
        <p:nvSpPr>
          <p:cNvPr id="7065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4901FA3-85B7-4D0F-A60E-D70967D2E5E1}" type="slidenum">
              <a:rPr lang="en-US" altLang="zh-CN" sz="1400"/>
              <a:pPr>
                <a:spcBef>
                  <a:spcPct val="0"/>
                </a:spcBef>
                <a:buFontTx/>
                <a:buNone/>
              </a:pPr>
              <a:t>78</a:t>
            </a:fld>
            <a:endParaRPr lang="en-US" altLang="zh-CN" sz="1400"/>
          </a:p>
        </p:txBody>
      </p:sp>
      <p:sp>
        <p:nvSpPr>
          <p:cNvPr id="70660" name="Rectangle 2"/>
          <p:cNvSpPr>
            <a:spLocks noGrp="1" noChangeArrowheads="1"/>
          </p:cNvSpPr>
          <p:nvPr>
            <p:ph type="title"/>
          </p:nvPr>
        </p:nvSpPr>
        <p:spPr/>
        <p:txBody>
          <a:bodyPr/>
          <a:lstStyle/>
          <a:p>
            <a:pPr eaLnBrk="1" hangingPunct="1"/>
            <a:r>
              <a:rPr lang="zh-CN" altLang="en-US" smtClean="0">
                <a:solidFill>
                  <a:srgbClr val="FFFF00"/>
                </a:solidFill>
              </a:rPr>
              <a:t>操作系统安全</a:t>
            </a:r>
          </a:p>
        </p:txBody>
      </p:sp>
      <p:sp>
        <p:nvSpPr>
          <p:cNvPr id="70661" name="Rectangle 3"/>
          <p:cNvSpPr>
            <a:spLocks noGrp="1" noChangeArrowheads="1"/>
          </p:cNvSpPr>
          <p:nvPr>
            <p:ph type="body" idx="1"/>
          </p:nvPr>
        </p:nvSpPr>
        <p:spPr>
          <a:xfrm>
            <a:off x="611188" y="1916113"/>
            <a:ext cx="7773987" cy="1808162"/>
          </a:xfrm>
        </p:spPr>
        <p:txBody>
          <a:bodyPr/>
          <a:lstStyle/>
          <a:p>
            <a:pPr algn="just" eaLnBrk="1" hangingPunct="1"/>
            <a:r>
              <a:rPr lang="zh-CN" altLang="en-US" smtClean="0">
                <a:solidFill>
                  <a:schemeClr val="bg1"/>
                </a:solidFill>
              </a:rPr>
              <a:t>美国国防部把计算机系统的安全等同于操作系统的安全</a:t>
            </a:r>
          </a:p>
          <a:p>
            <a:pPr algn="just" eaLnBrk="1" hangingPunct="1"/>
            <a:r>
              <a:rPr lang="zh-CN" altLang="en-US" smtClean="0">
                <a:solidFill>
                  <a:schemeClr val="bg1"/>
                </a:solidFill>
              </a:rPr>
              <a:t>分为四个安全等级（</a:t>
            </a:r>
            <a:r>
              <a:rPr lang="en-US" altLang="zh-CN" smtClean="0">
                <a:solidFill>
                  <a:schemeClr val="bg1"/>
                </a:solidFill>
              </a:rPr>
              <a:t>A\B\C\D</a:t>
            </a:r>
            <a:r>
              <a:rPr lang="zh-CN" altLang="en-US" smtClean="0">
                <a:solidFill>
                  <a:schemeClr val="bg1"/>
                </a:solidFill>
              </a:rPr>
              <a:t>）。</a:t>
            </a:r>
          </a:p>
        </p:txBody>
      </p:sp>
      <p:sp>
        <p:nvSpPr>
          <p:cNvPr id="70662" name="Text Box 4"/>
          <p:cNvSpPr txBox="1">
            <a:spLocks noChangeArrowheads="1"/>
          </p:cNvSpPr>
          <p:nvPr/>
        </p:nvSpPr>
        <p:spPr bwMode="auto">
          <a:xfrm>
            <a:off x="1547813" y="4365625"/>
            <a:ext cx="2538412" cy="1552575"/>
          </a:xfrm>
          <a:prstGeom prst="rect">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solidFill>
                  <a:srgbClr val="CCFF66"/>
                </a:solidFill>
              </a:rPr>
              <a:t>A—</a:t>
            </a:r>
            <a:r>
              <a:rPr lang="zh-CN" altLang="en-US" sz="2400">
                <a:solidFill>
                  <a:srgbClr val="CCFF66"/>
                </a:solidFill>
              </a:rPr>
              <a:t>验证保护等级</a:t>
            </a:r>
          </a:p>
          <a:p>
            <a:pPr algn="just" eaLnBrk="1" hangingPunct="1">
              <a:spcBef>
                <a:spcPct val="0"/>
              </a:spcBef>
              <a:buFontTx/>
              <a:buNone/>
            </a:pPr>
            <a:r>
              <a:rPr lang="en-US" altLang="zh-CN" sz="2400">
                <a:solidFill>
                  <a:srgbClr val="CCFF66"/>
                </a:solidFill>
              </a:rPr>
              <a:t>B—</a:t>
            </a:r>
            <a:r>
              <a:rPr lang="zh-CN" altLang="en-US" sz="2400">
                <a:solidFill>
                  <a:srgbClr val="CCFF66"/>
                </a:solidFill>
              </a:rPr>
              <a:t>强制保护等级</a:t>
            </a:r>
          </a:p>
          <a:p>
            <a:pPr algn="just" eaLnBrk="1" hangingPunct="1">
              <a:spcBef>
                <a:spcPct val="0"/>
              </a:spcBef>
              <a:buFontTx/>
              <a:buNone/>
            </a:pPr>
            <a:r>
              <a:rPr lang="en-US" altLang="zh-CN" sz="2400">
                <a:solidFill>
                  <a:srgbClr val="CCFF66"/>
                </a:solidFill>
              </a:rPr>
              <a:t>C—</a:t>
            </a:r>
            <a:r>
              <a:rPr lang="zh-CN" altLang="en-US" sz="2400">
                <a:solidFill>
                  <a:srgbClr val="CCFF66"/>
                </a:solidFill>
              </a:rPr>
              <a:t>自主保护等级</a:t>
            </a:r>
          </a:p>
          <a:p>
            <a:pPr algn="just" eaLnBrk="1" hangingPunct="1">
              <a:spcBef>
                <a:spcPct val="0"/>
              </a:spcBef>
              <a:buFontTx/>
              <a:buNone/>
            </a:pPr>
            <a:r>
              <a:rPr lang="en-US" altLang="zh-CN" sz="2400">
                <a:solidFill>
                  <a:srgbClr val="CCFF66"/>
                </a:solidFill>
              </a:rPr>
              <a:t>D—</a:t>
            </a:r>
            <a:r>
              <a:rPr lang="zh-CN" altLang="en-US" sz="2400">
                <a:solidFill>
                  <a:srgbClr val="CCFF66"/>
                </a:solidFill>
              </a:rPr>
              <a:t>最小保护等级</a:t>
            </a:r>
          </a:p>
        </p:txBody>
      </p:sp>
      <p:sp>
        <p:nvSpPr>
          <p:cNvPr id="70663" name="Line 5"/>
          <p:cNvSpPr>
            <a:spLocks noChangeShapeType="1"/>
          </p:cNvSpPr>
          <p:nvPr/>
        </p:nvSpPr>
        <p:spPr bwMode="auto">
          <a:xfrm flipV="1">
            <a:off x="1260475" y="4292600"/>
            <a:ext cx="0" cy="1584325"/>
          </a:xfrm>
          <a:prstGeom prst="line">
            <a:avLst/>
          </a:prstGeom>
          <a:noFill/>
          <a:ln w="57150">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664" name="Text Box 6"/>
          <p:cNvSpPr txBox="1">
            <a:spLocks noChangeArrowheads="1"/>
          </p:cNvSpPr>
          <p:nvPr/>
        </p:nvSpPr>
        <p:spPr bwMode="auto">
          <a:xfrm>
            <a:off x="612775" y="54451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rgbClr val="CCFF66"/>
                </a:solidFill>
              </a:rPr>
              <a:t>低</a:t>
            </a:r>
          </a:p>
        </p:txBody>
      </p:sp>
      <p:sp>
        <p:nvSpPr>
          <p:cNvPr id="70665" name="Text Box 7"/>
          <p:cNvSpPr txBox="1">
            <a:spLocks noChangeArrowheads="1"/>
          </p:cNvSpPr>
          <p:nvPr/>
        </p:nvSpPr>
        <p:spPr bwMode="auto">
          <a:xfrm>
            <a:off x="612775" y="422116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rgbClr val="CCFF66"/>
                </a:solidFill>
              </a:rPr>
              <a:t>高</a:t>
            </a:r>
          </a:p>
        </p:txBody>
      </p:sp>
      <p:sp>
        <p:nvSpPr>
          <p:cNvPr id="70666" name="Text Box 8"/>
          <p:cNvSpPr txBox="1">
            <a:spLocks noChangeArrowheads="1"/>
          </p:cNvSpPr>
          <p:nvPr/>
        </p:nvSpPr>
        <p:spPr bwMode="auto">
          <a:xfrm>
            <a:off x="4427538" y="5516563"/>
            <a:ext cx="247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rgbClr val="CCFF66"/>
                </a:solidFill>
              </a:rPr>
              <a:t>提供自主访问控制保护</a:t>
            </a:r>
          </a:p>
        </p:txBody>
      </p:sp>
      <p:sp>
        <p:nvSpPr>
          <p:cNvPr id="70667" name="Line 9"/>
          <p:cNvSpPr>
            <a:spLocks noChangeShapeType="1"/>
          </p:cNvSpPr>
          <p:nvPr/>
        </p:nvSpPr>
        <p:spPr bwMode="auto">
          <a:xfrm>
            <a:off x="3995738" y="5373688"/>
            <a:ext cx="504825" cy="28733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668" name="Text Box 10"/>
          <p:cNvSpPr txBox="1">
            <a:spLocks noChangeArrowheads="1"/>
          </p:cNvSpPr>
          <p:nvPr/>
        </p:nvSpPr>
        <p:spPr bwMode="auto">
          <a:xfrm>
            <a:off x="4427538" y="4797425"/>
            <a:ext cx="41767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1800">
                <a:solidFill>
                  <a:srgbClr val="CCFF66"/>
                </a:solidFill>
              </a:rPr>
              <a:t>客体有敏感标记，利用它强制访问控制，与可信基相结合</a:t>
            </a:r>
          </a:p>
        </p:txBody>
      </p:sp>
      <p:sp>
        <p:nvSpPr>
          <p:cNvPr id="70669" name="Line 11"/>
          <p:cNvSpPr>
            <a:spLocks noChangeShapeType="1"/>
          </p:cNvSpPr>
          <p:nvPr/>
        </p:nvSpPr>
        <p:spPr bwMode="auto">
          <a:xfrm>
            <a:off x="3995738" y="4941888"/>
            <a:ext cx="504825" cy="7143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670" name="Text Box 12"/>
          <p:cNvSpPr txBox="1">
            <a:spLocks noChangeArrowheads="1"/>
          </p:cNvSpPr>
          <p:nvPr/>
        </p:nvSpPr>
        <p:spPr bwMode="auto">
          <a:xfrm>
            <a:off x="4427538" y="4149725"/>
            <a:ext cx="429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rgbClr val="CCFF66"/>
                </a:solidFill>
              </a:rPr>
              <a:t>使用形式化安全验证方法能够证明安全性</a:t>
            </a:r>
          </a:p>
        </p:txBody>
      </p:sp>
      <p:sp>
        <p:nvSpPr>
          <p:cNvPr id="70671" name="Line 13"/>
          <p:cNvSpPr>
            <a:spLocks noChangeShapeType="1"/>
          </p:cNvSpPr>
          <p:nvPr/>
        </p:nvSpPr>
        <p:spPr bwMode="auto">
          <a:xfrm flipV="1">
            <a:off x="3995738" y="4365625"/>
            <a:ext cx="360362" cy="214313"/>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015DA9A-6106-44C7-9139-514A6D491773}" type="datetime1">
              <a:rPr lang="zh-CN" altLang="en-US" sz="1400" smtClean="0"/>
              <a:pPr>
                <a:spcBef>
                  <a:spcPct val="0"/>
                </a:spcBef>
                <a:buFontTx/>
                <a:buNone/>
              </a:pPr>
              <a:t>2017/9/24</a:t>
            </a:fld>
            <a:endParaRPr lang="en-US" altLang="zh-CN" sz="1400" smtClean="0"/>
          </a:p>
        </p:txBody>
      </p:sp>
      <p:sp>
        <p:nvSpPr>
          <p:cNvPr id="7168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19D7644-46FF-4648-8B91-66F05A48E90E}" type="slidenum">
              <a:rPr lang="en-US" altLang="zh-CN" sz="1400"/>
              <a:pPr>
                <a:spcBef>
                  <a:spcPct val="0"/>
                </a:spcBef>
                <a:buFontTx/>
                <a:buNone/>
              </a:pPr>
              <a:t>79</a:t>
            </a:fld>
            <a:endParaRPr lang="en-US" altLang="zh-CN" sz="1400"/>
          </a:p>
        </p:txBody>
      </p:sp>
      <p:sp>
        <p:nvSpPr>
          <p:cNvPr id="71684" name="Rectangle 2"/>
          <p:cNvSpPr>
            <a:spLocks noGrp="1" noChangeArrowheads="1"/>
          </p:cNvSpPr>
          <p:nvPr>
            <p:ph type="title"/>
          </p:nvPr>
        </p:nvSpPr>
        <p:spPr>
          <a:xfrm>
            <a:off x="684213" y="404813"/>
            <a:ext cx="7772400" cy="1143000"/>
          </a:xfrm>
        </p:spPr>
        <p:txBody>
          <a:bodyPr/>
          <a:lstStyle/>
          <a:p>
            <a:pPr eaLnBrk="1" hangingPunct="1"/>
            <a:r>
              <a:rPr lang="zh-CN" altLang="en-US" smtClean="0">
                <a:solidFill>
                  <a:srgbClr val="FFFF00"/>
                </a:solidFill>
              </a:rPr>
              <a:t>网络的可生存性（健壮性）</a:t>
            </a:r>
          </a:p>
        </p:txBody>
      </p:sp>
      <p:sp>
        <p:nvSpPr>
          <p:cNvPr id="71685" name="Rectangle 4"/>
          <p:cNvSpPr>
            <a:spLocks noChangeArrowheads="1"/>
          </p:cNvSpPr>
          <p:nvPr/>
        </p:nvSpPr>
        <p:spPr bwMode="auto">
          <a:xfrm>
            <a:off x="468313" y="1628775"/>
            <a:ext cx="746760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400">
                <a:solidFill>
                  <a:schemeClr val="bg1"/>
                </a:solidFill>
                <a:latin typeface="宋体" panose="02010600030101010101" pitchFamily="2" charset="-122"/>
              </a:rPr>
              <a:t>当一个系统遭受攻击失效或者发生某些事故的时候，它在规定的时间内完成使命的能力。</a:t>
            </a:r>
          </a:p>
          <a:p>
            <a:pPr algn="just" eaLnBrk="1" hangingPunct="1">
              <a:spcBef>
                <a:spcPct val="50000"/>
              </a:spcBef>
            </a:pPr>
            <a:r>
              <a:rPr lang="zh-CN" altLang="en-US" sz="2400">
                <a:solidFill>
                  <a:schemeClr val="bg1"/>
                </a:solidFill>
                <a:latin typeface="宋体" panose="02010600030101010101" pitchFamily="2" charset="-122"/>
              </a:rPr>
              <a:t>提高系统的可生存能力有两种主要思路：</a:t>
            </a:r>
            <a:r>
              <a:rPr lang="zh-CN" altLang="en-US" sz="2400">
                <a:solidFill>
                  <a:srgbClr val="FF9999"/>
                </a:solidFill>
                <a:latin typeface="宋体" panose="02010600030101010101" pitchFamily="2" charset="-122"/>
              </a:rPr>
              <a:t>主动响应技术及冗余技术。主动响应，</a:t>
            </a:r>
            <a:r>
              <a:rPr lang="zh-CN" altLang="en-US" sz="2400">
                <a:solidFill>
                  <a:srgbClr val="CCFF66"/>
                </a:solidFill>
                <a:latin typeface="宋体" panose="02010600030101010101" pitchFamily="2" charset="-122"/>
              </a:rPr>
              <a:t>即利用入侵检测系统发现系统中的恶意入侵或随机故障并迅速修复受损部件。</a:t>
            </a:r>
            <a:r>
              <a:rPr lang="zh-CN" altLang="en-US" sz="2400">
                <a:solidFill>
                  <a:srgbClr val="FF0066"/>
                </a:solidFill>
                <a:latin typeface="宋体" panose="02010600030101010101" pitchFamily="2" charset="-122"/>
              </a:rPr>
              <a:t>采用异构冗余技术对系统进行优化。</a:t>
            </a:r>
          </a:p>
        </p:txBody>
      </p:sp>
      <p:pic>
        <p:nvPicPr>
          <p:cNvPr id="716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4292600"/>
            <a:ext cx="4624387" cy="240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611188" y="260350"/>
            <a:ext cx="7772400" cy="1368425"/>
          </a:xfrm>
        </p:spPr>
        <p:txBody>
          <a:bodyPr/>
          <a:lstStyle/>
          <a:p>
            <a:r>
              <a:rPr lang="zh-CN" altLang="en-US" smtClean="0">
                <a:solidFill>
                  <a:srgbClr val="FFFF00"/>
                </a:solidFill>
              </a:rPr>
              <a:t>超级火焰病毒</a:t>
            </a:r>
            <a:r>
              <a:rPr lang="en-US" altLang="zh-CN" smtClean="0">
                <a:solidFill>
                  <a:srgbClr val="FFFF00"/>
                </a:solidFill>
              </a:rPr>
              <a:t>--2012-5</a:t>
            </a:r>
            <a:endParaRPr lang="zh-CN" altLang="en-US" smtClean="0">
              <a:solidFill>
                <a:srgbClr val="FFFF00"/>
              </a:solidFill>
            </a:endParaRPr>
          </a:p>
        </p:txBody>
      </p:sp>
      <p:sp>
        <p:nvSpPr>
          <p:cNvPr id="9219" name="内容占位符 2"/>
          <p:cNvSpPr>
            <a:spLocks noGrp="1"/>
          </p:cNvSpPr>
          <p:nvPr>
            <p:ph idx="1"/>
          </p:nvPr>
        </p:nvSpPr>
        <p:spPr>
          <a:xfrm>
            <a:off x="539750" y="1628775"/>
            <a:ext cx="4648200" cy="5040313"/>
          </a:xfrm>
        </p:spPr>
        <p:txBody>
          <a:bodyPr/>
          <a:lstStyle/>
          <a:p>
            <a:r>
              <a:rPr lang="zh-CN" altLang="en-US" sz="2400" smtClean="0">
                <a:solidFill>
                  <a:schemeClr val="bg1"/>
                </a:solidFill>
              </a:rPr>
              <a:t>“超级火焰”病毒非常复杂，危害性极高，一旦企业的计算机被感染，将迅速蔓延至整个网络。</a:t>
            </a:r>
            <a:endParaRPr lang="en-US" altLang="zh-CN" sz="2400" smtClean="0">
              <a:solidFill>
                <a:schemeClr val="bg1"/>
              </a:solidFill>
            </a:endParaRPr>
          </a:p>
          <a:p>
            <a:r>
              <a:rPr lang="zh-CN" altLang="en-US" sz="2400" smtClean="0">
                <a:solidFill>
                  <a:schemeClr val="bg1"/>
                </a:solidFill>
              </a:rPr>
              <a:t>病毒进入系统后，会释放黑客后门程序，利用键盘记录、屏幕截屏、录音、读取硬盘信息、网络共享、无线网络、</a:t>
            </a:r>
            <a:r>
              <a:rPr lang="en-US" altLang="zh-CN" sz="2400" smtClean="0">
                <a:solidFill>
                  <a:schemeClr val="bg1"/>
                </a:solidFill>
              </a:rPr>
              <a:t>USB</a:t>
            </a:r>
            <a:r>
              <a:rPr lang="zh-CN" altLang="en-US" sz="2400" smtClean="0">
                <a:solidFill>
                  <a:schemeClr val="bg1"/>
                </a:solidFill>
              </a:rPr>
              <a:t>设备及系统进程等多种方式在被感染电脑上收集敏感信息，并发送给病毒作者。</a:t>
            </a:r>
          </a:p>
          <a:p>
            <a:r>
              <a:rPr lang="zh-CN" altLang="en-US" sz="2400" smtClean="0">
                <a:solidFill>
                  <a:schemeClr val="bg1"/>
                </a:solidFill>
              </a:rPr>
              <a:t>目的或为用于网络战争。</a:t>
            </a:r>
          </a:p>
        </p:txBody>
      </p:sp>
      <p:sp>
        <p:nvSpPr>
          <p:cNvPr id="922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FDEB5F9-C452-4EFA-9E86-1EEB81AFEF67}" type="datetime1">
              <a:rPr lang="zh-CN" altLang="en-US" sz="1400" smtClean="0"/>
              <a:pPr>
                <a:spcBef>
                  <a:spcPct val="0"/>
                </a:spcBef>
                <a:buFontTx/>
                <a:buNone/>
              </a:pPr>
              <a:t>2017/9/24</a:t>
            </a:fld>
            <a:endParaRPr lang="en-US" altLang="zh-CN" sz="1400" smtClean="0"/>
          </a:p>
        </p:txBody>
      </p:sp>
      <p:sp>
        <p:nvSpPr>
          <p:cNvPr id="9221"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7D56D22-7314-4F0E-A444-E37A281693D4}" type="slidenum">
              <a:rPr lang="en-US" altLang="zh-CN" sz="1400"/>
              <a:pPr>
                <a:spcBef>
                  <a:spcPct val="0"/>
                </a:spcBef>
                <a:buFontTx/>
                <a:buNone/>
              </a:pPr>
              <a:t>8</a:t>
            </a:fld>
            <a:endParaRPr lang="en-US" altLang="zh-CN" sz="1400"/>
          </a:p>
        </p:txBody>
      </p:sp>
      <p:pic>
        <p:nvPicPr>
          <p:cNvPr id="9222" name="Picture 2" descr="c:\users\toshiba\appdata\roaming\360se6\USERDA~1\Temp\U_415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2563813"/>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1"/>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A0987E6-76D1-481D-8A8F-6318CB632B17}" type="datetime1">
              <a:rPr lang="zh-CN" altLang="en-US" sz="1400" smtClean="0"/>
              <a:pPr>
                <a:spcBef>
                  <a:spcPct val="0"/>
                </a:spcBef>
                <a:buFontTx/>
                <a:buNone/>
              </a:pPr>
              <a:t>2017/9/24</a:t>
            </a:fld>
            <a:endParaRPr lang="en-US" altLang="zh-CN" sz="1400" smtClean="0"/>
          </a:p>
        </p:txBody>
      </p:sp>
      <p:sp>
        <p:nvSpPr>
          <p:cNvPr id="72707" name="灯片编号占位符 3"/>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00C4F31-93E2-45C2-B8F9-8EC23E17EDBD}" type="slidenum">
              <a:rPr lang="en-US" altLang="zh-CN" sz="1400"/>
              <a:pPr>
                <a:spcBef>
                  <a:spcPct val="0"/>
                </a:spcBef>
                <a:buFontTx/>
                <a:buNone/>
              </a:pPr>
              <a:t>80</a:t>
            </a:fld>
            <a:endParaRPr lang="en-US" altLang="zh-CN" sz="1400"/>
          </a:p>
        </p:txBody>
      </p:sp>
      <p:sp>
        <p:nvSpPr>
          <p:cNvPr id="72708" name="Rectangle 4"/>
          <p:cNvSpPr>
            <a:spLocks noChangeArrowheads="1"/>
          </p:cNvSpPr>
          <p:nvPr/>
        </p:nvSpPr>
        <p:spPr bwMode="auto">
          <a:xfrm>
            <a:off x="611188" y="3333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4400">
                <a:solidFill>
                  <a:srgbClr val="FFFF00"/>
                </a:solidFill>
              </a:rPr>
              <a:t>入侵容忍技术</a:t>
            </a:r>
          </a:p>
        </p:txBody>
      </p:sp>
      <p:sp>
        <p:nvSpPr>
          <p:cNvPr id="72709" name="Text Box 7"/>
          <p:cNvSpPr txBox="1">
            <a:spLocks noChangeArrowheads="1"/>
          </p:cNvSpPr>
          <p:nvPr/>
        </p:nvSpPr>
        <p:spPr bwMode="auto">
          <a:xfrm>
            <a:off x="395288" y="1844675"/>
            <a:ext cx="8280400" cy="1552575"/>
          </a:xfrm>
          <a:prstGeom prst="rect">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lang="en-US" altLang="zh-CN" sz="2400">
                <a:solidFill>
                  <a:schemeClr val="bg1"/>
                </a:solidFill>
              </a:rPr>
              <a:t> </a:t>
            </a:r>
            <a:r>
              <a:rPr lang="zh-CN" altLang="en-US" sz="2400">
                <a:solidFill>
                  <a:schemeClr val="bg1"/>
                </a:solidFill>
              </a:rPr>
              <a:t>当入侵和故障突然发生时，能够利用“容忍”技术来解决系统的生存问题；</a:t>
            </a:r>
          </a:p>
          <a:p>
            <a:pPr algn="just" eaLnBrk="1" hangingPunct="1">
              <a:spcBef>
                <a:spcPct val="0"/>
              </a:spcBef>
            </a:pPr>
            <a:r>
              <a:rPr lang="zh-CN" altLang="en-US" sz="2400">
                <a:solidFill>
                  <a:schemeClr val="bg1"/>
                </a:solidFill>
              </a:rPr>
              <a:t> 系统中任何单点的失效或故障不至于影响整个系统的运转；</a:t>
            </a:r>
          </a:p>
        </p:txBody>
      </p:sp>
      <p:sp>
        <p:nvSpPr>
          <p:cNvPr id="72710" name="Text Box 8"/>
          <p:cNvSpPr txBox="1">
            <a:spLocks noChangeArrowheads="1"/>
          </p:cNvSpPr>
          <p:nvPr/>
        </p:nvSpPr>
        <p:spPr bwMode="auto">
          <a:xfrm>
            <a:off x="179388" y="4221163"/>
            <a:ext cx="3924300" cy="18002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a:solidFill>
                  <a:srgbClr val="FFFF00"/>
                </a:solidFill>
              </a:rPr>
              <a:t>两个思路</a:t>
            </a:r>
            <a:r>
              <a:rPr lang="en-US" altLang="zh-CN" sz="2800">
                <a:solidFill>
                  <a:srgbClr val="FFFF00"/>
                </a:solidFill>
              </a:rPr>
              <a:t>/</a:t>
            </a:r>
            <a:r>
              <a:rPr lang="zh-CN" altLang="en-US" sz="2800">
                <a:solidFill>
                  <a:srgbClr val="FFFF00"/>
                </a:solidFill>
              </a:rPr>
              <a:t>途径</a:t>
            </a:r>
            <a:r>
              <a:rPr lang="en-US" altLang="zh-CN" sz="2800">
                <a:solidFill>
                  <a:srgbClr val="FFFF00"/>
                </a:solidFill>
              </a:rPr>
              <a:t>:</a:t>
            </a:r>
          </a:p>
          <a:p>
            <a:pPr algn="just" eaLnBrk="1" hangingPunct="1">
              <a:spcBef>
                <a:spcPct val="0"/>
              </a:spcBef>
            </a:pPr>
            <a:r>
              <a:rPr lang="en-US" altLang="zh-CN" sz="2800">
                <a:solidFill>
                  <a:srgbClr val="FFFF00"/>
                </a:solidFill>
              </a:rPr>
              <a:t> </a:t>
            </a:r>
            <a:r>
              <a:rPr lang="zh-CN" altLang="en-US" sz="2800">
                <a:solidFill>
                  <a:srgbClr val="FFFF00"/>
                </a:solidFill>
              </a:rPr>
              <a:t>攻击响应</a:t>
            </a:r>
            <a:r>
              <a:rPr lang="en-US" altLang="zh-CN" sz="2800">
                <a:solidFill>
                  <a:srgbClr val="FFFF00"/>
                </a:solidFill>
              </a:rPr>
              <a:t>—</a:t>
            </a:r>
            <a:r>
              <a:rPr lang="zh-CN" altLang="en-US" sz="2800">
                <a:solidFill>
                  <a:srgbClr val="FFFF00"/>
                </a:solidFill>
              </a:rPr>
              <a:t>及时检测及响应</a:t>
            </a:r>
          </a:p>
          <a:p>
            <a:pPr algn="just" eaLnBrk="1" hangingPunct="1">
              <a:spcBef>
                <a:spcPct val="0"/>
              </a:spcBef>
            </a:pPr>
            <a:r>
              <a:rPr lang="zh-CN" altLang="en-US" sz="2800">
                <a:solidFill>
                  <a:srgbClr val="FFFF00"/>
                </a:solidFill>
              </a:rPr>
              <a:t> 攻击遮蔽</a:t>
            </a:r>
            <a:r>
              <a:rPr lang="en-US" altLang="zh-CN" sz="2800">
                <a:solidFill>
                  <a:srgbClr val="FFFF00"/>
                </a:solidFill>
              </a:rPr>
              <a:t>—</a:t>
            </a:r>
            <a:r>
              <a:rPr lang="zh-CN" altLang="en-US" sz="2800">
                <a:solidFill>
                  <a:srgbClr val="FFFF00"/>
                </a:solidFill>
              </a:rPr>
              <a:t>容错设计</a:t>
            </a:r>
          </a:p>
        </p:txBody>
      </p:sp>
      <p:pic>
        <p:nvPicPr>
          <p:cNvPr id="7271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3644900"/>
            <a:ext cx="4354512"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0660367-8765-4C6B-9F1E-2D75F3EE0B62}" type="datetime1">
              <a:rPr lang="zh-CN" altLang="en-US" sz="1400" smtClean="0"/>
              <a:pPr>
                <a:spcBef>
                  <a:spcPct val="0"/>
                </a:spcBef>
                <a:buFontTx/>
                <a:buNone/>
              </a:pPr>
              <a:t>2017/9/24</a:t>
            </a:fld>
            <a:endParaRPr lang="en-US" altLang="zh-CN" sz="1400" smtClean="0"/>
          </a:p>
        </p:txBody>
      </p:sp>
      <p:sp>
        <p:nvSpPr>
          <p:cNvPr id="7373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14BF823-C51A-42C9-A0F0-F1BA53D53C49}" type="slidenum">
              <a:rPr lang="en-US" altLang="zh-CN" sz="1400"/>
              <a:pPr>
                <a:spcBef>
                  <a:spcPct val="0"/>
                </a:spcBef>
                <a:buFontTx/>
                <a:buNone/>
              </a:pPr>
              <a:t>81</a:t>
            </a:fld>
            <a:endParaRPr lang="en-US" altLang="zh-CN" sz="1400"/>
          </a:p>
        </p:txBody>
      </p:sp>
      <p:sp>
        <p:nvSpPr>
          <p:cNvPr id="73732" name="Rectangle 2"/>
          <p:cNvSpPr>
            <a:spLocks noGrp="1" noChangeArrowheads="1"/>
          </p:cNvSpPr>
          <p:nvPr>
            <p:ph type="title"/>
          </p:nvPr>
        </p:nvSpPr>
        <p:spPr/>
        <p:txBody>
          <a:bodyPr/>
          <a:lstStyle/>
          <a:p>
            <a:pPr eaLnBrk="1" hangingPunct="1"/>
            <a:r>
              <a:rPr lang="zh-CN" altLang="en-US" smtClean="0">
                <a:solidFill>
                  <a:srgbClr val="FFFF00"/>
                </a:solidFill>
              </a:rPr>
              <a:t>计算机免疫学研究</a:t>
            </a:r>
          </a:p>
        </p:txBody>
      </p:sp>
      <p:sp>
        <p:nvSpPr>
          <p:cNvPr id="73733" name="Rectangle 3"/>
          <p:cNvSpPr>
            <a:spLocks noGrp="1" noChangeArrowheads="1"/>
          </p:cNvSpPr>
          <p:nvPr>
            <p:ph type="body" idx="1"/>
          </p:nvPr>
        </p:nvSpPr>
        <p:spPr/>
        <p:txBody>
          <a:bodyPr/>
          <a:lstStyle/>
          <a:p>
            <a:pPr eaLnBrk="1" hangingPunct="1">
              <a:lnSpc>
                <a:spcPct val="90000"/>
              </a:lnSpc>
            </a:pPr>
            <a:r>
              <a:rPr lang="en-US" altLang="zh-CN" smtClean="0">
                <a:solidFill>
                  <a:schemeClr val="bg1"/>
                </a:solidFill>
              </a:rPr>
              <a:t>1974</a:t>
            </a:r>
            <a:r>
              <a:rPr lang="zh-CN" altLang="en-US" smtClean="0">
                <a:solidFill>
                  <a:schemeClr val="bg1"/>
                </a:solidFill>
              </a:rPr>
              <a:t>年，丹麦学者</a:t>
            </a:r>
            <a:r>
              <a:rPr lang="en-US" altLang="zh-CN" smtClean="0">
                <a:solidFill>
                  <a:schemeClr val="bg1"/>
                </a:solidFill>
              </a:rPr>
              <a:t>Jerne</a:t>
            </a:r>
            <a:r>
              <a:rPr lang="zh-CN" altLang="en-US" smtClean="0">
                <a:solidFill>
                  <a:schemeClr val="bg1"/>
                </a:solidFill>
              </a:rPr>
              <a:t>提出了免疫系统的第一个数学模型，</a:t>
            </a:r>
            <a:r>
              <a:rPr lang="en-US" altLang="zh-CN" smtClean="0">
                <a:solidFill>
                  <a:schemeClr val="bg1"/>
                </a:solidFill>
              </a:rPr>
              <a:t>1984</a:t>
            </a:r>
            <a:r>
              <a:rPr lang="zh-CN" altLang="en-US" smtClean="0">
                <a:solidFill>
                  <a:schemeClr val="bg1"/>
                </a:solidFill>
              </a:rPr>
              <a:t>年因此获得诺贝尔奖；</a:t>
            </a:r>
          </a:p>
          <a:p>
            <a:pPr eaLnBrk="1" hangingPunct="1">
              <a:lnSpc>
                <a:spcPct val="90000"/>
              </a:lnSpc>
            </a:pPr>
            <a:r>
              <a:rPr lang="en-US" altLang="zh-CN" smtClean="0">
                <a:solidFill>
                  <a:schemeClr val="bg1"/>
                </a:solidFill>
              </a:rPr>
              <a:t>1994</a:t>
            </a:r>
            <a:r>
              <a:rPr lang="zh-CN" altLang="en-US" smtClean="0">
                <a:solidFill>
                  <a:schemeClr val="bg1"/>
                </a:solidFill>
              </a:rPr>
              <a:t>年美国学者</a:t>
            </a:r>
            <a:r>
              <a:rPr lang="en-US" altLang="zh-CN" smtClean="0">
                <a:solidFill>
                  <a:schemeClr val="bg1"/>
                </a:solidFill>
              </a:rPr>
              <a:t>Forrest\Perelson</a:t>
            </a:r>
            <a:r>
              <a:rPr lang="zh-CN" altLang="en-US" smtClean="0">
                <a:solidFill>
                  <a:schemeClr val="bg1"/>
                </a:solidFill>
              </a:rPr>
              <a:t>提出了计算机免疫系统的概念；</a:t>
            </a:r>
          </a:p>
          <a:p>
            <a:pPr eaLnBrk="1" hangingPunct="1">
              <a:lnSpc>
                <a:spcPct val="90000"/>
              </a:lnSpc>
            </a:pPr>
            <a:r>
              <a:rPr lang="zh-CN" altLang="en-US" smtClean="0">
                <a:solidFill>
                  <a:schemeClr val="bg1"/>
                </a:solidFill>
              </a:rPr>
              <a:t>建立生物免疫系统与计算机免疫系统的对应关系；</a:t>
            </a:r>
          </a:p>
          <a:p>
            <a:pPr eaLnBrk="1" hangingPunct="1">
              <a:lnSpc>
                <a:spcPct val="90000"/>
              </a:lnSpc>
            </a:pPr>
            <a:r>
              <a:rPr lang="zh-CN" altLang="en-US" smtClean="0">
                <a:solidFill>
                  <a:schemeClr val="bg1"/>
                </a:solidFill>
              </a:rPr>
              <a:t>免疫算法。</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B9B3B7B-59E2-4822-88C0-35C119141C21}" type="datetime1">
              <a:rPr lang="zh-CN" altLang="en-US" sz="1400" smtClean="0"/>
              <a:pPr>
                <a:spcBef>
                  <a:spcPct val="0"/>
                </a:spcBef>
                <a:buFontTx/>
                <a:buNone/>
              </a:pPr>
              <a:t>2017/9/24</a:t>
            </a:fld>
            <a:endParaRPr lang="en-US" altLang="zh-CN" sz="1400" smtClean="0"/>
          </a:p>
        </p:txBody>
      </p:sp>
      <p:sp>
        <p:nvSpPr>
          <p:cNvPr id="7475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4942A66-6E5E-4E64-BB2A-645D41F5EFF8}" type="slidenum">
              <a:rPr lang="en-US" altLang="zh-CN" sz="1400"/>
              <a:pPr>
                <a:spcBef>
                  <a:spcPct val="0"/>
                </a:spcBef>
                <a:buFontTx/>
                <a:buNone/>
              </a:pPr>
              <a:t>82</a:t>
            </a:fld>
            <a:endParaRPr lang="en-US" altLang="zh-CN" sz="1400"/>
          </a:p>
        </p:txBody>
      </p:sp>
      <p:sp>
        <p:nvSpPr>
          <p:cNvPr id="74756" name="Rectangle 2"/>
          <p:cNvSpPr>
            <a:spLocks noGrp="1" noChangeArrowheads="1"/>
          </p:cNvSpPr>
          <p:nvPr>
            <p:ph type="title"/>
          </p:nvPr>
        </p:nvSpPr>
        <p:spPr/>
        <p:txBody>
          <a:bodyPr/>
          <a:lstStyle/>
          <a:p>
            <a:pPr eaLnBrk="1" hangingPunct="1"/>
            <a:r>
              <a:rPr lang="zh-CN" altLang="en-US" smtClean="0">
                <a:solidFill>
                  <a:srgbClr val="FFFF00"/>
                </a:solidFill>
              </a:rPr>
              <a:t>映射关系</a:t>
            </a:r>
          </a:p>
        </p:txBody>
      </p:sp>
      <p:sp>
        <p:nvSpPr>
          <p:cNvPr id="74757" name="Text Box 4"/>
          <p:cNvSpPr txBox="1">
            <a:spLocks noChangeArrowheads="1"/>
          </p:cNvSpPr>
          <p:nvPr/>
        </p:nvSpPr>
        <p:spPr bwMode="auto">
          <a:xfrm>
            <a:off x="395288" y="2205038"/>
            <a:ext cx="3168650" cy="3944937"/>
          </a:xfrm>
          <a:prstGeom prst="rect">
            <a:avLst/>
          </a:prstGeom>
          <a:noFill/>
          <a:ln w="9525">
            <a:solidFill>
              <a:srgbClr val="CC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zh-CN" altLang="en-US" sz="2800">
                <a:solidFill>
                  <a:srgbClr val="CCFF66"/>
                </a:solidFill>
              </a:rPr>
              <a:t>免疫系统</a:t>
            </a:r>
          </a:p>
          <a:p>
            <a:pPr algn="r" eaLnBrk="1" hangingPunct="1">
              <a:spcBef>
                <a:spcPct val="0"/>
              </a:spcBef>
              <a:buFontTx/>
              <a:buNone/>
            </a:pPr>
            <a:endParaRPr lang="zh-CN" altLang="en-US" sz="2800">
              <a:solidFill>
                <a:srgbClr val="CCFF66"/>
              </a:solidFill>
            </a:endParaRPr>
          </a:p>
          <a:p>
            <a:pPr algn="r" eaLnBrk="1" hangingPunct="1">
              <a:spcBef>
                <a:spcPct val="0"/>
              </a:spcBef>
              <a:buFontTx/>
              <a:buNone/>
            </a:pPr>
            <a:r>
              <a:rPr lang="zh-CN" altLang="en-US" sz="2800">
                <a:solidFill>
                  <a:srgbClr val="CCFF66"/>
                </a:solidFill>
              </a:rPr>
              <a:t>抗原</a:t>
            </a:r>
          </a:p>
          <a:p>
            <a:pPr algn="r" eaLnBrk="1" hangingPunct="1">
              <a:spcBef>
                <a:spcPct val="0"/>
              </a:spcBef>
              <a:buFontTx/>
              <a:buNone/>
            </a:pPr>
            <a:endParaRPr lang="zh-CN" altLang="en-US" sz="2800">
              <a:solidFill>
                <a:srgbClr val="CCFF66"/>
              </a:solidFill>
            </a:endParaRPr>
          </a:p>
          <a:p>
            <a:pPr algn="r" eaLnBrk="1" hangingPunct="1">
              <a:spcBef>
                <a:spcPct val="0"/>
              </a:spcBef>
              <a:buFontTx/>
              <a:buNone/>
            </a:pPr>
            <a:r>
              <a:rPr lang="zh-CN" altLang="en-US" sz="2800">
                <a:solidFill>
                  <a:srgbClr val="CCFF66"/>
                </a:solidFill>
              </a:rPr>
              <a:t>抗体和抗原的绑定</a:t>
            </a:r>
          </a:p>
          <a:p>
            <a:pPr algn="r" eaLnBrk="1" hangingPunct="1">
              <a:spcBef>
                <a:spcPct val="0"/>
              </a:spcBef>
              <a:buFontTx/>
              <a:buNone/>
            </a:pPr>
            <a:r>
              <a:rPr lang="zh-CN" altLang="en-US" sz="2800">
                <a:solidFill>
                  <a:srgbClr val="CCFF66"/>
                </a:solidFill>
              </a:rPr>
              <a:t>自体耐受</a:t>
            </a:r>
          </a:p>
          <a:p>
            <a:pPr algn="r" eaLnBrk="1" hangingPunct="1">
              <a:spcBef>
                <a:spcPct val="0"/>
              </a:spcBef>
              <a:buFontTx/>
              <a:buNone/>
            </a:pPr>
            <a:r>
              <a:rPr lang="zh-CN" altLang="en-US" sz="2800">
                <a:solidFill>
                  <a:srgbClr val="CCFF66"/>
                </a:solidFill>
              </a:rPr>
              <a:t>记忆细胞</a:t>
            </a:r>
          </a:p>
          <a:p>
            <a:pPr algn="r" eaLnBrk="1" hangingPunct="1">
              <a:spcBef>
                <a:spcPct val="0"/>
              </a:spcBef>
              <a:buFontTx/>
              <a:buNone/>
            </a:pPr>
            <a:r>
              <a:rPr lang="zh-CN" altLang="en-US" sz="2800">
                <a:solidFill>
                  <a:srgbClr val="CCFF66"/>
                </a:solidFill>
              </a:rPr>
              <a:t>细胞克隆</a:t>
            </a:r>
          </a:p>
          <a:p>
            <a:pPr algn="r" eaLnBrk="1" hangingPunct="1">
              <a:spcBef>
                <a:spcPct val="0"/>
              </a:spcBef>
              <a:buFontTx/>
              <a:buNone/>
            </a:pPr>
            <a:r>
              <a:rPr lang="zh-CN" altLang="en-US" sz="2800">
                <a:solidFill>
                  <a:srgbClr val="CCFF66"/>
                </a:solidFill>
              </a:rPr>
              <a:t>抗原检测与应答</a:t>
            </a:r>
          </a:p>
        </p:txBody>
      </p:sp>
      <p:sp>
        <p:nvSpPr>
          <p:cNvPr id="74758" name="Text Box 5"/>
          <p:cNvSpPr txBox="1">
            <a:spLocks noChangeArrowheads="1"/>
          </p:cNvSpPr>
          <p:nvPr/>
        </p:nvSpPr>
        <p:spPr bwMode="auto">
          <a:xfrm>
            <a:off x="4427538" y="2205038"/>
            <a:ext cx="4203700" cy="3944937"/>
          </a:xfrm>
          <a:prstGeom prst="rect">
            <a:avLst/>
          </a:prstGeom>
          <a:solidFill>
            <a:schemeClr val="accent2"/>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FFFF00"/>
                </a:solidFill>
              </a:rPr>
              <a:t>计算机免疫系统</a:t>
            </a:r>
          </a:p>
          <a:p>
            <a:pPr eaLnBrk="1" hangingPunct="1">
              <a:spcBef>
                <a:spcPct val="0"/>
              </a:spcBef>
              <a:buFontTx/>
              <a:buNone/>
            </a:pPr>
            <a:r>
              <a:rPr lang="zh-CN" altLang="en-US" sz="2800">
                <a:solidFill>
                  <a:srgbClr val="FFFF00"/>
                </a:solidFill>
              </a:rPr>
              <a:t>计算病毒</a:t>
            </a:r>
          </a:p>
          <a:p>
            <a:pPr eaLnBrk="1" hangingPunct="1">
              <a:spcBef>
                <a:spcPct val="0"/>
              </a:spcBef>
              <a:buFontTx/>
              <a:buNone/>
            </a:pPr>
            <a:r>
              <a:rPr lang="zh-CN" altLang="en-US" sz="2800">
                <a:solidFill>
                  <a:srgbClr val="FFFF00"/>
                </a:solidFill>
              </a:rPr>
              <a:t>网络入侵</a:t>
            </a:r>
          </a:p>
          <a:p>
            <a:pPr eaLnBrk="1" hangingPunct="1">
              <a:spcBef>
                <a:spcPct val="0"/>
              </a:spcBef>
              <a:buFontTx/>
              <a:buNone/>
            </a:pPr>
            <a:r>
              <a:rPr lang="zh-CN" altLang="en-US" sz="2800">
                <a:solidFill>
                  <a:srgbClr val="FFFF00"/>
                </a:solidFill>
              </a:rPr>
              <a:t>其它待检测目标</a:t>
            </a:r>
          </a:p>
          <a:p>
            <a:pPr eaLnBrk="1" hangingPunct="1">
              <a:spcBef>
                <a:spcPct val="0"/>
              </a:spcBef>
              <a:buFontTx/>
              <a:buNone/>
            </a:pPr>
            <a:r>
              <a:rPr lang="zh-CN" altLang="en-US" sz="2800">
                <a:solidFill>
                  <a:srgbClr val="FFFF00"/>
                </a:solidFill>
              </a:rPr>
              <a:t>模式匹配</a:t>
            </a:r>
          </a:p>
          <a:p>
            <a:pPr eaLnBrk="1" hangingPunct="1">
              <a:spcBef>
                <a:spcPct val="0"/>
              </a:spcBef>
              <a:buFontTx/>
              <a:buNone/>
            </a:pPr>
            <a:r>
              <a:rPr lang="zh-CN" altLang="en-US" sz="2800">
                <a:solidFill>
                  <a:srgbClr val="FFFF00"/>
                </a:solidFill>
              </a:rPr>
              <a:t>否定选择算法</a:t>
            </a:r>
          </a:p>
          <a:p>
            <a:pPr eaLnBrk="1" hangingPunct="1">
              <a:spcBef>
                <a:spcPct val="0"/>
              </a:spcBef>
              <a:buFontTx/>
              <a:buNone/>
            </a:pPr>
            <a:r>
              <a:rPr lang="zh-CN" altLang="en-US" sz="2800">
                <a:solidFill>
                  <a:srgbClr val="FFFF00"/>
                </a:solidFill>
              </a:rPr>
              <a:t>记忆检测器</a:t>
            </a:r>
          </a:p>
          <a:p>
            <a:pPr eaLnBrk="1" hangingPunct="1">
              <a:spcBef>
                <a:spcPct val="0"/>
              </a:spcBef>
              <a:buFontTx/>
              <a:buNone/>
            </a:pPr>
            <a:r>
              <a:rPr lang="zh-CN" altLang="en-US" sz="2800">
                <a:solidFill>
                  <a:srgbClr val="FFFF00"/>
                </a:solidFill>
              </a:rPr>
              <a:t>复制检测器</a:t>
            </a:r>
          </a:p>
          <a:p>
            <a:pPr eaLnBrk="1" hangingPunct="1">
              <a:spcBef>
                <a:spcPct val="0"/>
              </a:spcBef>
              <a:buFontTx/>
              <a:buNone/>
            </a:pPr>
            <a:r>
              <a:rPr lang="zh-CN" altLang="en-US" sz="2800">
                <a:solidFill>
                  <a:srgbClr val="FFFF00"/>
                </a:solidFill>
              </a:rPr>
              <a:t>对非自体位串的识别</a:t>
            </a:r>
            <a:r>
              <a:rPr lang="en-US" altLang="zh-CN" sz="2800">
                <a:solidFill>
                  <a:srgbClr val="FFFF00"/>
                </a:solidFill>
              </a:rPr>
              <a:t>/</a:t>
            </a:r>
            <a:r>
              <a:rPr lang="zh-CN" altLang="en-US" sz="2800">
                <a:solidFill>
                  <a:srgbClr val="FFFF00"/>
                </a:solidFill>
              </a:rPr>
              <a:t>应答</a:t>
            </a:r>
          </a:p>
        </p:txBody>
      </p:sp>
      <p:sp>
        <p:nvSpPr>
          <p:cNvPr id="74759" name="Line 6"/>
          <p:cNvSpPr>
            <a:spLocks noChangeShapeType="1"/>
          </p:cNvSpPr>
          <p:nvPr/>
        </p:nvSpPr>
        <p:spPr bwMode="auto">
          <a:xfrm>
            <a:off x="3563938" y="2492375"/>
            <a:ext cx="863600" cy="0"/>
          </a:xfrm>
          <a:prstGeom prst="line">
            <a:avLst/>
          </a:prstGeom>
          <a:noFill/>
          <a:ln w="9525">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0" name="Line 7"/>
          <p:cNvSpPr>
            <a:spLocks noChangeShapeType="1"/>
          </p:cNvSpPr>
          <p:nvPr/>
        </p:nvSpPr>
        <p:spPr bwMode="auto">
          <a:xfrm flipV="1">
            <a:off x="3635375" y="2997200"/>
            <a:ext cx="792163" cy="358775"/>
          </a:xfrm>
          <a:prstGeom prst="line">
            <a:avLst/>
          </a:prstGeom>
          <a:noFill/>
          <a:ln w="9525">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1" name="Line 8"/>
          <p:cNvSpPr>
            <a:spLocks noChangeShapeType="1"/>
          </p:cNvSpPr>
          <p:nvPr/>
        </p:nvSpPr>
        <p:spPr bwMode="auto">
          <a:xfrm>
            <a:off x="3563938" y="3429000"/>
            <a:ext cx="863600" cy="0"/>
          </a:xfrm>
          <a:prstGeom prst="line">
            <a:avLst/>
          </a:prstGeom>
          <a:noFill/>
          <a:ln w="9525">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2" name="Line 9"/>
          <p:cNvSpPr>
            <a:spLocks noChangeShapeType="1"/>
          </p:cNvSpPr>
          <p:nvPr/>
        </p:nvSpPr>
        <p:spPr bwMode="auto">
          <a:xfrm>
            <a:off x="3563938" y="3500438"/>
            <a:ext cx="863600" cy="288925"/>
          </a:xfrm>
          <a:prstGeom prst="line">
            <a:avLst/>
          </a:prstGeom>
          <a:noFill/>
          <a:ln w="9525">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3" name="Line 10"/>
          <p:cNvSpPr>
            <a:spLocks noChangeShapeType="1"/>
          </p:cNvSpPr>
          <p:nvPr/>
        </p:nvSpPr>
        <p:spPr bwMode="auto">
          <a:xfrm>
            <a:off x="3563938" y="4221163"/>
            <a:ext cx="863600" cy="0"/>
          </a:xfrm>
          <a:prstGeom prst="line">
            <a:avLst/>
          </a:prstGeom>
          <a:noFill/>
          <a:ln w="9525">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4" name="Line 11"/>
          <p:cNvSpPr>
            <a:spLocks noChangeShapeType="1"/>
          </p:cNvSpPr>
          <p:nvPr/>
        </p:nvSpPr>
        <p:spPr bwMode="auto">
          <a:xfrm>
            <a:off x="3563938" y="4652963"/>
            <a:ext cx="863600" cy="0"/>
          </a:xfrm>
          <a:prstGeom prst="line">
            <a:avLst/>
          </a:prstGeom>
          <a:noFill/>
          <a:ln w="9525">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5" name="Line 12"/>
          <p:cNvSpPr>
            <a:spLocks noChangeShapeType="1"/>
          </p:cNvSpPr>
          <p:nvPr/>
        </p:nvSpPr>
        <p:spPr bwMode="auto">
          <a:xfrm>
            <a:off x="3563938" y="5084763"/>
            <a:ext cx="863600" cy="0"/>
          </a:xfrm>
          <a:prstGeom prst="line">
            <a:avLst/>
          </a:prstGeom>
          <a:noFill/>
          <a:ln w="9525">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6" name="Line 13"/>
          <p:cNvSpPr>
            <a:spLocks noChangeShapeType="1"/>
          </p:cNvSpPr>
          <p:nvPr/>
        </p:nvSpPr>
        <p:spPr bwMode="auto">
          <a:xfrm>
            <a:off x="3563938" y="5516563"/>
            <a:ext cx="863600" cy="0"/>
          </a:xfrm>
          <a:prstGeom prst="line">
            <a:avLst/>
          </a:prstGeom>
          <a:noFill/>
          <a:ln w="9525">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767" name="Line 14"/>
          <p:cNvSpPr>
            <a:spLocks noChangeShapeType="1"/>
          </p:cNvSpPr>
          <p:nvPr/>
        </p:nvSpPr>
        <p:spPr bwMode="auto">
          <a:xfrm>
            <a:off x="3563938" y="5876925"/>
            <a:ext cx="863600" cy="0"/>
          </a:xfrm>
          <a:prstGeom prst="line">
            <a:avLst/>
          </a:prstGeom>
          <a:noFill/>
          <a:ln w="9525">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98661F4-887B-4B77-B2FB-91A5A5AC41F6}" type="datetime1">
              <a:rPr lang="zh-CN" altLang="en-US" sz="1400" smtClean="0"/>
              <a:pPr>
                <a:spcBef>
                  <a:spcPct val="0"/>
                </a:spcBef>
                <a:buFontTx/>
                <a:buNone/>
              </a:pPr>
              <a:t>2017/9/24</a:t>
            </a:fld>
            <a:endParaRPr lang="en-US" altLang="zh-CN" sz="1400" smtClean="0"/>
          </a:p>
        </p:txBody>
      </p:sp>
      <p:sp>
        <p:nvSpPr>
          <p:cNvPr id="75779"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28207D8-734E-4206-8758-BA5027BF2CE2}" type="slidenum">
              <a:rPr lang="en-US" altLang="zh-CN" sz="1400"/>
              <a:pPr>
                <a:spcBef>
                  <a:spcPct val="0"/>
                </a:spcBef>
                <a:buFontTx/>
                <a:buNone/>
              </a:pPr>
              <a:t>83</a:t>
            </a:fld>
            <a:endParaRPr lang="en-US" altLang="zh-CN" sz="1400"/>
          </a:p>
        </p:txBody>
      </p:sp>
      <p:sp>
        <p:nvSpPr>
          <p:cNvPr id="75780" name="Rectangle 2"/>
          <p:cNvSpPr>
            <a:spLocks noGrp="1" noChangeArrowheads="1"/>
          </p:cNvSpPr>
          <p:nvPr>
            <p:ph type="title"/>
          </p:nvPr>
        </p:nvSpPr>
        <p:spPr>
          <a:xfrm>
            <a:off x="971550" y="3068638"/>
            <a:ext cx="2736850" cy="1143000"/>
          </a:xfrm>
        </p:spPr>
        <p:txBody>
          <a:bodyPr/>
          <a:lstStyle/>
          <a:p>
            <a:pPr eaLnBrk="1" hangingPunct="1"/>
            <a:r>
              <a:rPr lang="zh-CN" altLang="en-US" smtClean="0">
                <a:solidFill>
                  <a:srgbClr val="FFFF00"/>
                </a:solidFill>
              </a:rPr>
              <a:t>免疫算法</a:t>
            </a:r>
          </a:p>
        </p:txBody>
      </p:sp>
      <p:sp>
        <p:nvSpPr>
          <p:cNvPr id="75781" name="AutoShape 4"/>
          <p:cNvSpPr>
            <a:spLocks noChangeArrowheads="1"/>
          </p:cNvSpPr>
          <p:nvPr/>
        </p:nvSpPr>
        <p:spPr bwMode="auto">
          <a:xfrm>
            <a:off x="5511800" y="188913"/>
            <a:ext cx="914400" cy="504825"/>
          </a:xfrm>
          <a:prstGeom prst="flowChartTerminator">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rPr>
              <a:t>开始</a:t>
            </a:r>
          </a:p>
        </p:txBody>
      </p:sp>
      <p:sp>
        <p:nvSpPr>
          <p:cNvPr id="75782" name="Text Box 7"/>
          <p:cNvSpPr txBox="1">
            <a:spLocks noChangeArrowheads="1"/>
          </p:cNvSpPr>
          <p:nvPr/>
        </p:nvSpPr>
        <p:spPr bwMode="auto">
          <a:xfrm>
            <a:off x="5219700" y="908050"/>
            <a:ext cx="1412875"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rPr>
              <a:t>抗原识别</a:t>
            </a:r>
          </a:p>
        </p:txBody>
      </p:sp>
      <p:sp>
        <p:nvSpPr>
          <p:cNvPr id="75783" name="Text Box 8"/>
          <p:cNvSpPr txBox="1">
            <a:spLocks noChangeArrowheads="1"/>
          </p:cNvSpPr>
          <p:nvPr/>
        </p:nvSpPr>
        <p:spPr bwMode="auto">
          <a:xfrm>
            <a:off x="4643438" y="1628775"/>
            <a:ext cx="2632075"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rPr>
              <a:t>初始抗体群体产生</a:t>
            </a:r>
          </a:p>
        </p:txBody>
      </p:sp>
      <p:sp>
        <p:nvSpPr>
          <p:cNvPr id="75784" name="Text Box 9"/>
          <p:cNvSpPr txBox="1">
            <a:spLocks noChangeArrowheads="1"/>
          </p:cNvSpPr>
          <p:nvPr/>
        </p:nvSpPr>
        <p:spPr bwMode="auto">
          <a:xfrm>
            <a:off x="5143500" y="2492375"/>
            <a:ext cx="1717675"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rPr>
              <a:t>亲和力计算</a:t>
            </a:r>
          </a:p>
        </p:txBody>
      </p:sp>
      <p:sp>
        <p:nvSpPr>
          <p:cNvPr id="75785" name="Text Box 10"/>
          <p:cNvSpPr txBox="1">
            <a:spLocks noChangeArrowheads="1"/>
          </p:cNvSpPr>
          <p:nvPr/>
        </p:nvSpPr>
        <p:spPr bwMode="auto">
          <a:xfrm>
            <a:off x="5287963" y="3357563"/>
            <a:ext cx="1412875"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rPr>
              <a:t>克隆选择</a:t>
            </a:r>
          </a:p>
        </p:txBody>
      </p:sp>
      <p:sp>
        <p:nvSpPr>
          <p:cNvPr id="75786" name="Text Box 11"/>
          <p:cNvSpPr txBox="1">
            <a:spLocks noChangeArrowheads="1"/>
          </p:cNvSpPr>
          <p:nvPr/>
        </p:nvSpPr>
        <p:spPr bwMode="auto">
          <a:xfrm>
            <a:off x="5292725" y="4221163"/>
            <a:ext cx="1412875"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rPr>
              <a:t>群体更新</a:t>
            </a:r>
          </a:p>
        </p:txBody>
      </p:sp>
      <p:sp>
        <p:nvSpPr>
          <p:cNvPr id="75787" name="AutoShape 12"/>
          <p:cNvSpPr>
            <a:spLocks noChangeArrowheads="1"/>
          </p:cNvSpPr>
          <p:nvPr/>
        </p:nvSpPr>
        <p:spPr bwMode="auto">
          <a:xfrm>
            <a:off x="5076825" y="5013325"/>
            <a:ext cx="1943100" cy="1152525"/>
          </a:xfrm>
          <a:prstGeom prst="flowChartDecision">
            <a:avLst/>
          </a:prstGeom>
          <a:solidFill>
            <a:srgbClr val="9900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chemeClr val="bg1"/>
                </a:solidFill>
              </a:rPr>
              <a:t>满足终止条件</a:t>
            </a:r>
          </a:p>
        </p:txBody>
      </p:sp>
      <p:sp>
        <p:nvSpPr>
          <p:cNvPr id="75788" name="Text Box 15"/>
          <p:cNvSpPr txBox="1">
            <a:spLocks noChangeArrowheads="1"/>
          </p:cNvSpPr>
          <p:nvPr/>
        </p:nvSpPr>
        <p:spPr bwMode="auto">
          <a:xfrm>
            <a:off x="5646738" y="6400800"/>
            <a:ext cx="803275" cy="466725"/>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solidFill>
                  <a:schemeClr val="bg1"/>
                </a:solidFill>
              </a:rPr>
              <a:t>结束</a:t>
            </a:r>
          </a:p>
        </p:txBody>
      </p:sp>
      <p:sp>
        <p:nvSpPr>
          <p:cNvPr id="75789" name="Line 16"/>
          <p:cNvSpPr>
            <a:spLocks noChangeShapeType="1"/>
          </p:cNvSpPr>
          <p:nvPr/>
        </p:nvSpPr>
        <p:spPr bwMode="auto">
          <a:xfrm>
            <a:off x="5940425" y="692150"/>
            <a:ext cx="0" cy="21590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0" name="Line 17"/>
          <p:cNvSpPr>
            <a:spLocks noChangeShapeType="1"/>
          </p:cNvSpPr>
          <p:nvPr/>
        </p:nvSpPr>
        <p:spPr bwMode="auto">
          <a:xfrm>
            <a:off x="5940425" y="1412875"/>
            <a:ext cx="0" cy="21590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1" name="Line 18"/>
          <p:cNvSpPr>
            <a:spLocks noChangeShapeType="1"/>
          </p:cNvSpPr>
          <p:nvPr/>
        </p:nvSpPr>
        <p:spPr bwMode="auto">
          <a:xfrm>
            <a:off x="5940425" y="2060575"/>
            <a:ext cx="0" cy="360363"/>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2" name="Line 19"/>
          <p:cNvSpPr>
            <a:spLocks noChangeShapeType="1"/>
          </p:cNvSpPr>
          <p:nvPr/>
        </p:nvSpPr>
        <p:spPr bwMode="auto">
          <a:xfrm>
            <a:off x="6011863" y="2924175"/>
            <a:ext cx="0" cy="433388"/>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3" name="Line 20"/>
          <p:cNvSpPr>
            <a:spLocks noChangeShapeType="1"/>
          </p:cNvSpPr>
          <p:nvPr/>
        </p:nvSpPr>
        <p:spPr bwMode="auto">
          <a:xfrm>
            <a:off x="6011863" y="3860800"/>
            <a:ext cx="0" cy="360363"/>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4" name="Line 21"/>
          <p:cNvSpPr>
            <a:spLocks noChangeShapeType="1"/>
          </p:cNvSpPr>
          <p:nvPr/>
        </p:nvSpPr>
        <p:spPr bwMode="auto">
          <a:xfrm>
            <a:off x="6011863" y="4652963"/>
            <a:ext cx="0" cy="360362"/>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5" name="Line 22"/>
          <p:cNvSpPr>
            <a:spLocks noChangeShapeType="1"/>
          </p:cNvSpPr>
          <p:nvPr/>
        </p:nvSpPr>
        <p:spPr bwMode="auto">
          <a:xfrm>
            <a:off x="6084888" y="6165850"/>
            <a:ext cx="0" cy="21590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6" name="Line 23"/>
          <p:cNvSpPr>
            <a:spLocks noChangeShapeType="1"/>
          </p:cNvSpPr>
          <p:nvPr/>
        </p:nvSpPr>
        <p:spPr bwMode="auto">
          <a:xfrm>
            <a:off x="4211638" y="2276475"/>
            <a:ext cx="1728787" cy="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7" name="Line 24"/>
          <p:cNvSpPr>
            <a:spLocks noChangeShapeType="1"/>
          </p:cNvSpPr>
          <p:nvPr/>
        </p:nvSpPr>
        <p:spPr bwMode="auto">
          <a:xfrm flipV="1">
            <a:off x="4211638" y="2276475"/>
            <a:ext cx="0" cy="3313113"/>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8" name="Line 25"/>
          <p:cNvSpPr>
            <a:spLocks noChangeShapeType="1"/>
          </p:cNvSpPr>
          <p:nvPr/>
        </p:nvSpPr>
        <p:spPr bwMode="auto">
          <a:xfrm flipH="1">
            <a:off x="4211638" y="5589588"/>
            <a:ext cx="865187" cy="0"/>
          </a:xfrm>
          <a:prstGeom prst="line">
            <a:avLst/>
          </a:prstGeom>
          <a:noFill/>
          <a:ln w="9525">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799" name="Text Box 26"/>
          <p:cNvSpPr txBox="1">
            <a:spLocks noChangeArrowheads="1"/>
          </p:cNvSpPr>
          <p:nvPr/>
        </p:nvSpPr>
        <p:spPr bwMode="auto">
          <a:xfrm>
            <a:off x="4284663" y="5589588"/>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chemeClr val="bg1"/>
                </a:solidFill>
              </a:rPr>
              <a:t>N</a:t>
            </a:r>
          </a:p>
        </p:txBody>
      </p:sp>
      <p:sp>
        <p:nvSpPr>
          <p:cNvPr id="75800" name="Text Box 27"/>
          <p:cNvSpPr txBox="1">
            <a:spLocks noChangeArrowheads="1"/>
          </p:cNvSpPr>
          <p:nvPr/>
        </p:nvSpPr>
        <p:spPr bwMode="auto">
          <a:xfrm>
            <a:off x="6372225" y="602138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solidFill>
                  <a:schemeClr val="bg1"/>
                </a:solidFill>
              </a:rPr>
              <a:t>Y</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8134672" cy="1143000"/>
          </a:xfrm>
        </p:spPr>
        <p:txBody>
          <a:bodyPr/>
          <a:lstStyle/>
          <a:p>
            <a:r>
              <a:rPr lang="zh-CN" altLang="en-US" dirty="0" smtClean="0">
                <a:solidFill>
                  <a:srgbClr val="FFFF00"/>
                </a:solidFill>
              </a:rPr>
              <a:t>三、国内外研究动态与发展趋势</a:t>
            </a:r>
            <a:endParaRPr lang="zh-CN" altLang="en-US" dirty="0"/>
          </a:p>
        </p:txBody>
      </p:sp>
      <p:sp>
        <p:nvSpPr>
          <p:cNvPr id="3" name="内容占位符 2"/>
          <p:cNvSpPr>
            <a:spLocks noGrp="1"/>
          </p:cNvSpPr>
          <p:nvPr>
            <p:ph idx="1"/>
          </p:nvPr>
        </p:nvSpPr>
        <p:spPr/>
        <p:txBody>
          <a:bodyPr/>
          <a:lstStyle/>
          <a:p>
            <a:r>
              <a:rPr lang="zh-CN" altLang="en-US" dirty="0" smtClean="0">
                <a:solidFill>
                  <a:schemeClr val="bg1"/>
                </a:solidFill>
              </a:rPr>
              <a:t>云计算对信息安全的挑战；</a:t>
            </a:r>
            <a:endParaRPr lang="en-US" altLang="zh-CN" dirty="0" smtClean="0">
              <a:solidFill>
                <a:schemeClr val="bg1"/>
              </a:solidFill>
            </a:endParaRPr>
          </a:p>
          <a:p>
            <a:r>
              <a:rPr lang="zh-CN" altLang="en-US" dirty="0" smtClean="0">
                <a:solidFill>
                  <a:schemeClr val="bg1"/>
                </a:solidFill>
              </a:rPr>
              <a:t>量子通信技术的突飞猛进；</a:t>
            </a:r>
            <a:endParaRPr lang="en-US" altLang="zh-CN" dirty="0" smtClean="0">
              <a:solidFill>
                <a:schemeClr val="bg1"/>
              </a:solidFill>
            </a:endParaRPr>
          </a:p>
          <a:p>
            <a:r>
              <a:rPr lang="zh-CN" altLang="en-US" dirty="0" smtClean="0">
                <a:solidFill>
                  <a:schemeClr val="bg1"/>
                </a:solidFill>
              </a:rPr>
              <a:t>人工智能技术对信息安全的影响；</a:t>
            </a:r>
            <a:endParaRPr lang="en-US" altLang="zh-CN" dirty="0" smtClean="0">
              <a:solidFill>
                <a:schemeClr val="bg1"/>
              </a:solidFill>
            </a:endParaRPr>
          </a:p>
          <a:p>
            <a:r>
              <a:rPr lang="zh-CN" altLang="en-US" dirty="0" smtClean="0">
                <a:solidFill>
                  <a:schemeClr val="bg1"/>
                </a:solidFill>
              </a:rPr>
              <a:t>。。。。</a:t>
            </a:r>
            <a:endParaRPr lang="en-US" altLang="zh-CN" dirty="0" smtClean="0">
              <a:solidFill>
                <a:schemeClr val="bg1"/>
              </a:solidFill>
            </a:endParaRPr>
          </a:p>
          <a:p>
            <a:endParaRPr lang="zh-CN" altLang="en-US" dirty="0">
              <a:solidFill>
                <a:schemeClr val="bg1"/>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84</a:t>
            </a:fld>
            <a:endParaRPr lang="en-US" altLang="zh-CN"/>
          </a:p>
        </p:txBody>
      </p:sp>
    </p:spTree>
    <p:extLst>
      <p:ext uri="{BB962C8B-B14F-4D97-AF65-F5344CB8AC3E}">
        <p14:creationId xmlns:p14="http://schemas.microsoft.com/office/powerpoint/2010/main" val="4134741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云计算对信息安全的挑战</a:t>
            </a:r>
            <a:endParaRPr lang="zh-CN" altLang="en-US" dirty="0">
              <a:solidFill>
                <a:schemeClr val="bg1"/>
              </a:solidFill>
            </a:endParaRPr>
          </a:p>
        </p:txBody>
      </p:sp>
      <p:sp>
        <p:nvSpPr>
          <p:cNvPr id="3" name="内容占位符 2"/>
          <p:cNvSpPr>
            <a:spLocks noGrp="1"/>
          </p:cNvSpPr>
          <p:nvPr>
            <p:ph idx="1"/>
          </p:nvPr>
        </p:nvSpPr>
        <p:spPr>
          <a:xfrm>
            <a:off x="899592" y="2348880"/>
            <a:ext cx="7772400" cy="3103984"/>
          </a:xfrm>
        </p:spPr>
        <p:txBody>
          <a:bodyPr/>
          <a:lstStyle/>
          <a:p>
            <a:r>
              <a:rPr lang="zh-CN" altLang="en-US" dirty="0" smtClean="0">
                <a:solidFill>
                  <a:srgbClr val="FFFF00"/>
                </a:solidFill>
              </a:rPr>
              <a:t>租用大规模云计算能力破解常规密码算法成为可能；</a:t>
            </a:r>
            <a:endParaRPr lang="en-US" altLang="zh-CN" dirty="0" smtClean="0">
              <a:solidFill>
                <a:srgbClr val="FFFF00"/>
              </a:solidFill>
            </a:endParaRPr>
          </a:p>
          <a:p>
            <a:r>
              <a:rPr lang="zh-CN" altLang="en-US" dirty="0" smtClean="0">
                <a:solidFill>
                  <a:srgbClr val="FFFF00"/>
                </a:solidFill>
              </a:rPr>
              <a:t>云环境易泄露用户隐私数据；</a:t>
            </a:r>
            <a:endParaRPr lang="en-US" altLang="zh-CN" dirty="0" smtClean="0">
              <a:solidFill>
                <a:srgbClr val="FFFF00"/>
              </a:solidFill>
            </a:endParaRPr>
          </a:p>
          <a:p>
            <a:r>
              <a:rPr lang="zh-CN" altLang="en-US" dirty="0">
                <a:solidFill>
                  <a:srgbClr val="FFFF00"/>
                </a:solidFill>
              </a:rPr>
              <a:t>云上</a:t>
            </a:r>
            <a:r>
              <a:rPr lang="zh-CN" altLang="en-US" dirty="0" smtClean="0">
                <a:solidFill>
                  <a:srgbClr val="FFFF00"/>
                </a:solidFill>
              </a:rPr>
              <a:t>数据的安全共享问题；</a:t>
            </a:r>
            <a:endParaRPr lang="en-US" altLang="zh-CN" dirty="0" smtClean="0">
              <a:solidFill>
                <a:srgbClr val="FFFF00"/>
              </a:solidFill>
            </a:endParaRPr>
          </a:p>
          <a:p>
            <a:r>
              <a:rPr lang="zh-CN" altLang="en-US" dirty="0" smtClean="0">
                <a:solidFill>
                  <a:srgbClr val="FFFF00"/>
                </a:solidFill>
              </a:rPr>
              <a:t>。。。 </a:t>
            </a:r>
            <a:endParaRPr lang="zh-CN" altLang="en-US" dirty="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85</a:t>
            </a:fld>
            <a:endParaRPr lang="en-US" altLang="zh-CN"/>
          </a:p>
        </p:txBody>
      </p:sp>
    </p:spTree>
    <p:extLst>
      <p:ext uri="{BB962C8B-B14F-4D97-AF65-F5344CB8AC3E}">
        <p14:creationId xmlns:p14="http://schemas.microsoft.com/office/powerpoint/2010/main" val="16850580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544417"/>
            <a:ext cx="7772400" cy="1143000"/>
          </a:xfrm>
        </p:spPr>
        <p:txBody>
          <a:bodyPr/>
          <a:lstStyle/>
          <a:p>
            <a:r>
              <a:rPr lang="zh-CN" altLang="en-US" dirty="0" smtClean="0">
                <a:solidFill>
                  <a:schemeClr val="bg1"/>
                </a:solidFill>
              </a:rPr>
              <a:t>量子通信技术的突飞猛进</a:t>
            </a:r>
            <a:endParaRPr lang="zh-CN" altLang="en-US" dirty="0">
              <a:solidFill>
                <a:schemeClr val="bg1"/>
              </a:solidFill>
            </a:endParaRPr>
          </a:p>
        </p:txBody>
      </p:sp>
      <p:sp>
        <p:nvSpPr>
          <p:cNvPr id="3" name="内容占位符 2"/>
          <p:cNvSpPr>
            <a:spLocks noGrp="1"/>
          </p:cNvSpPr>
          <p:nvPr>
            <p:ph idx="1"/>
          </p:nvPr>
        </p:nvSpPr>
        <p:spPr>
          <a:xfrm>
            <a:off x="50800" y="1803020"/>
            <a:ext cx="4278246" cy="2502462"/>
          </a:xfrm>
        </p:spPr>
        <p:txBody>
          <a:bodyPr/>
          <a:lstStyle/>
          <a:p>
            <a:r>
              <a:rPr lang="zh-CN" altLang="en-US" dirty="0" smtClean="0">
                <a:solidFill>
                  <a:srgbClr val="FFFF00"/>
                </a:solidFill>
              </a:rPr>
              <a:t>城际量子通信系统；</a:t>
            </a:r>
            <a:endParaRPr lang="en-US" altLang="zh-CN" dirty="0" smtClean="0">
              <a:solidFill>
                <a:srgbClr val="FFFF00"/>
              </a:solidFill>
            </a:endParaRPr>
          </a:p>
          <a:p>
            <a:r>
              <a:rPr lang="zh-CN" altLang="en-US" dirty="0" smtClean="0">
                <a:solidFill>
                  <a:srgbClr val="FFFF00"/>
                </a:solidFill>
              </a:rPr>
              <a:t>量子通信卫星；</a:t>
            </a:r>
            <a:endParaRPr lang="en-US" altLang="zh-CN" dirty="0" smtClean="0">
              <a:solidFill>
                <a:srgbClr val="FFFF00"/>
              </a:solidFill>
            </a:endParaRPr>
          </a:p>
          <a:p>
            <a:r>
              <a:rPr lang="zh-CN" altLang="en-US" dirty="0" smtClean="0">
                <a:solidFill>
                  <a:srgbClr val="FFFF00"/>
                </a:solidFill>
              </a:rPr>
              <a:t>量子计算芯片；</a:t>
            </a:r>
            <a:endParaRPr lang="en-US" altLang="zh-CN" dirty="0" smtClean="0">
              <a:solidFill>
                <a:srgbClr val="FFFF00"/>
              </a:solidFill>
            </a:endParaRPr>
          </a:p>
          <a:p>
            <a:r>
              <a:rPr lang="zh-CN" altLang="en-US" dirty="0" smtClean="0">
                <a:solidFill>
                  <a:srgbClr val="FFFF00"/>
                </a:solidFill>
              </a:rPr>
              <a:t>。。。</a:t>
            </a:r>
            <a:endParaRPr lang="zh-CN" altLang="en-US" dirty="0">
              <a:solidFill>
                <a:srgbClr val="FFFF00"/>
              </a:solidFill>
            </a:endParaRPr>
          </a:p>
        </p:txBody>
      </p:sp>
      <p:sp>
        <p:nvSpPr>
          <p:cNvPr id="4" name="日期占位符 3"/>
          <p:cNvSpPr>
            <a:spLocks noGrp="1"/>
          </p:cNvSpPr>
          <p:nvPr>
            <p:ph type="dt" sz="half" idx="10"/>
          </p:nvPr>
        </p:nvSpPr>
        <p:spPr/>
        <p:txBody>
          <a:bodyPr/>
          <a:lstStyle/>
          <a:p>
            <a:pPr>
              <a:defRPr/>
            </a:pPr>
            <a:fld id="{412521A9-E9F6-44B7-8D42-33F2E09C14D2}" type="datetime1">
              <a:rPr lang="zh-CN" altLang="en-US" smtClean="0"/>
              <a:pPr>
                <a:defRPr/>
              </a:pPr>
              <a:t>2017/9/24</a:t>
            </a:fld>
            <a:endParaRPr lang="en-US" altLang="zh-CN"/>
          </a:p>
        </p:txBody>
      </p:sp>
      <p:sp>
        <p:nvSpPr>
          <p:cNvPr id="5" name="灯片编号占位符 4"/>
          <p:cNvSpPr>
            <a:spLocks noGrp="1"/>
          </p:cNvSpPr>
          <p:nvPr>
            <p:ph type="sldNum" sz="quarter" idx="12"/>
          </p:nvPr>
        </p:nvSpPr>
        <p:spPr/>
        <p:txBody>
          <a:bodyPr/>
          <a:lstStyle/>
          <a:p>
            <a:pPr>
              <a:defRPr/>
            </a:pPr>
            <a:fld id="{15D2848B-8F16-4EFB-B638-1041D8E1A5BE}" type="slidenum">
              <a:rPr lang="en-US" altLang="zh-CN" smtClean="0"/>
              <a:pPr>
                <a:defRPr/>
              </a:pPr>
              <a:t>86</a:t>
            </a:fld>
            <a:endParaRPr lang="en-US" altLang="zh-CN"/>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0733"/>
          <a:stretch/>
        </p:blipFill>
        <p:spPr>
          <a:xfrm>
            <a:off x="0" y="4874194"/>
            <a:ext cx="4010772" cy="1838758"/>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9084" b="4564"/>
          <a:stretch/>
        </p:blipFill>
        <p:spPr>
          <a:xfrm>
            <a:off x="3986586" y="3290110"/>
            <a:ext cx="5133228" cy="3427922"/>
          </a:xfrm>
          <a:prstGeom prst="rect">
            <a:avLst/>
          </a:prstGeom>
        </p:spPr>
      </p:pic>
    </p:spTree>
    <p:extLst>
      <p:ext uri="{BB962C8B-B14F-4D97-AF65-F5344CB8AC3E}">
        <p14:creationId xmlns:p14="http://schemas.microsoft.com/office/powerpoint/2010/main" val="1495236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FF00"/>
                </a:solidFill>
              </a:rPr>
              <a:t>网络空间安全智能化的必要性</a:t>
            </a:r>
            <a:endParaRPr lang="zh-CN" altLang="en-US" dirty="0">
              <a:solidFill>
                <a:srgbClr val="FFFF00"/>
              </a:solidFill>
            </a:endParaRPr>
          </a:p>
        </p:txBody>
      </p:sp>
      <p:sp>
        <p:nvSpPr>
          <p:cNvPr id="3" name="内容占位符 2"/>
          <p:cNvSpPr>
            <a:spLocks noGrp="1"/>
          </p:cNvSpPr>
          <p:nvPr>
            <p:ph idx="1"/>
          </p:nvPr>
        </p:nvSpPr>
        <p:spPr>
          <a:xfrm>
            <a:off x="544830" y="2637949"/>
            <a:ext cx="7886700" cy="1617821"/>
          </a:xfrm>
        </p:spPr>
        <p:txBody>
          <a:bodyPr>
            <a:normAutofit fontScale="77500" lnSpcReduction="20000"/>
          </a:bodyPr>
          <a:lstStyle/>
          <a:p>
            <a:r>
              <a:rPr lang="zh-CN" altLang="en-US" dirty="0" smtClean="0">
                <a:solidFill>
                  <a:schemeClr val="bg1"/>
                </a:solidFill>
              </a:rPr>
              <a:t>孤立的网络防护设备，缺乏联动能力；</a:t>
            </a:r>
            <a:endParaRPr lang="en-US" altLang="zh-CN" dirty="0" smtClean="0">
              <a:solidFill>
                <a:schemeClr val="bg1"/>
              </a:solidFill>
            </a:endParaRPr>
          </a:p>
          <a:p>
            <a:r>
              <a:rPr lang="zh-CN" altLang="en-US" dirty="0" smtClean="0">
                <a:solidFill>
                  <a:schemeClr val="bg1"/>
                </a:solidFill>
              </a:rPr>
              <a:t>没有智能计算中心最小化风险决策；</a:t>
            </a:r>
            <a:endParaRPr lang="en-US" altLang="zh-CN" dirty="0" smtClean="0">
              <a:solidFill>
                <a:schemeClr val="bg1"/>
              </a:solidFill>
            </a:endParaRPr>
          </a:p>
          <a:p>
            <a:r>
              <a:rPr lang="zh-CN" altLang="en-US" dirty="0" smtClean="0">
                <a:solidFill>
                  <a:schemeClr val="bg1"/>
                </a:solidFill>
              </a:rPr>
              <a:t>缺少自学习、自提升的能力；</a:t>
            </a:r>
            <a:endParaRPr lang="en-US" altLang="zh-CN" dirty="0" smtClean="0">
              <a:solidFill>
                <a:schemeClr val="bg1"/>
              </a:solidFill>
            </a:endParaRPr>
          </a:p>
          <a:p>
            <a:r>
              <a:rPr lang="zh-CN" altLang="en-US" dirty="0" smtClean="0">
                <a:solidFill>
                  <a:schemeClr val="bg1"/>
                </a:solidFill>
              </a:rPr>
              <a:t>发现未知威胁的困难性。                 </a:t>
            </a:r>
            <a:endParaRPr lang="zh-CN" altLang="en-US" dirty="0">
              <a:solidFill>
                <a:schemeClr val="bg1"/>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4269338"/>
            <a:ext cx="3486150" cy="2095500"/>
          </a:xfrm>
          <a:prstGeom prst="rect">
            <a:avLst/>
          </a:prstGeom>
        </p:spPr>
      </p:pic>
    </p:spTree>
    <p:extLst>
      <p:ext uri="{BB962C8B-B14F-4D97-AF65-F5344CB8AC3E}">
        <p14:creationId xmlns:p14="http://schemas.microsoft.com/office/powerpoint/2010/main" val="4267523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381" y="420333"/>
            <a:ext cx="7772400" cy="1143000"/>
          </a:xfrm>
        </p:spPr>
        <p:txBody>
          <a:bodyPr/>
          <a:lstStyle/>
          <a:p>
            <a:r>
              <a:rPr lang="zh-CN" altLang="en-US" dirty="0" smtClean="0">
                <a:solidFill>
                  <a:schemeClr val="bg1"/>
                </a:solidFill>
              </a:rPr>
              <a:t>关于人工智能</a:t>
            </a:r>
            <a:endParaRPr lang="zh-CN" altLang="en-US" dirty="0">
              <a:solidFill>
                <a:schemeClr val="bg1"/>
              </a:solidFill>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924" y="2561868"/>
            <a:ext cx="3226356" cy="2740534"/>
          </a:xfrm>
          <a:prstGeom prst="rect">
            <a:avLst/>
          </a:prstGeom>
        </p:spPr>
      </p:pic>
      <p:sp>
        <p:nvSpPr>
          <p:cNvPr id="5" name="矩形 4"/>
          <p:cNvSpPr/>
          <p:nvPr/>
        </p:nvSpPr>
        <p:spPr>
          <a:xfrm>
            <a:off x="3383280" y="1706376"/>
            <a:ext cx="5478780" cy="1131079"/>
          </a:xfrm>
          <a:prstGeom prst="rect">
            <a:avLst/>
          </a:prstGeom>
        </p:spPr>
        <p:txBody>
          <a:bodyPr wrap="square">
            <a:spAutoFit/>
          </a:bodyPr>
          <a:lstStyle/>
          <a:p>
            <a:pPr marL="257175" indent="-257175">
              <a:lnSpc>
                <a:spcPct val="125000"/>
              </a:lnSpc>
              <a:buFont typeface="Arial" panose="020B0604020202020204" pitchFamily="34" charset="0"/>
              <a:buChar char="•"/>
            </a:pPr>
            <a:r>
              <a:rPr lang="zh-CN" altLang="en-US" sz="1800" dirty="0">
                <a:solidFill>
                  <a:srgbClr val="FFFF00"/>
                </a:solidFill>
                <a:latin typeface="arial" panose="020B0604020202020204" pitchFamily="34" charset="0"/>
              </a:rPr>
              <a:t>它是</a:t>
            </a:r>
            <a:r>
              <a:rPr lang="zh-CN" altLang="en-US" sz="1800" dirty="0">
                <a:solidFill>
                  <a:srgbClr val="FFFF00"/>
                </a:solidFill>
                <a:latin typeface="arial" panose="020B0604020202020204" pitchFamily="34" charset="0"/>
                <a:hlinkClick r:id="rId3"/>
              </a:rPr>
              <a:t>研究</a:t>
            </a:r>
            <a:r>
              <a:rPr lang="zh-CN" altLang="en-US" sz="1800" dirty="0">
                <a:solidFill>
                  <a:srgbClr val="FFFF00"/>
                </a:solidFill>
                <a:latin typeface="arial" panose="020B0604020202020204" pitchFamily="34" charset="0"/>
              </a:rPr>
              <a:t>、</a:t>
            </a:r>
            <a:r>
              <a:rPr lang="zh-CN" altLang="en-US" sz="1800" dirty="0">
                <a:solidFill>
                  <a:srgbClr val="FFFF00"/>
                </a:solidFill>
                <a:latin typeface="arial" panose="020B0604020202020204" pitchFamily="34" charset="0"/>
                <a:hlinkClick r:id="rId4"/>
              </a:rPr>
              <a:t>开发</a:t>
            </a:r>
            <a:r>
              <a:rPr lang="zh-CN" altLang="en-US" sz="1800" dirty="0">
                <a:solidFill>
                  <a:srgbClr val="FFFF00"/>
                </a:solidFill>
                <a:latin typeface="arial" panose="020B0604020202020204" pitchFamily="34" charset="0"/>
              </a:rPr>
              <a:t>用于</a:t>
            </a:r>
            <a:r>
              <a:rPr lang="zh-CN" altLang="en-US" sz="1800" dirty="0">
                <a:solidFill>
                  <a:srgbClr val="FFFF00"/>
                </a:solidFill>
                <a:latin typeface="arial" panose="020B0604020202020204" pitchFamily="34" charset="0"/>
                <a:hlinkClick r:id="rId5"/>
              </a:rPr>
              <a:t>模拟</a:t>
            </a:r>
            <a:r>
              <a:rPr lang="zh-CN" altLang="en-US" sz="1800" dirty="0">
                <a:solidFill>
                  <a:srgbClr val="FFFF00"/>
                </a:solidFill>
                <a:latin typeface="arial" panose="020B0604020202020204" pitchFamily="34" charset="0"/>
              </a:rPr>
              <a:t>、</a:t>
            </a:r>
            <a:r>
              <a:rPr lang="zh-CN" altLang="en-US" sz="1800" dirty="0">
                <a:solidFill>
                  <a:srgbClr val="FFFF00"/>
                </a:solidFill>
                <a:latin typeface="arial" panose="020B0604020202020204" pitchFamily="34" charset="0"/>
                <a:hlinkClick r:id="rId6"/>
              </a:rPr>
              <a:t>延伸</a:t>
            </a:r>
            <a:r>
              <a:rPr lang="zh-CN" altLang="en-US" sz="1800" dirty="0">
                <a:solidFill>
                  <a:srgbClr val="FFFF00"/>
                </a:solidFill>
                <a:latin typeface="arial" panose="020B0604020202020204" pitchFamily="34" charset="0"/>
              </a:rPr>
              <a:t>和扩展人的</a:t>
            </a:r>
            <a:r>
              <a:rPr lang="zh-CN" altLang="en-US" sz="1800" dirty="0">
                <a:solidFill>
                  <a:srgbClr val="FFFF00"/>
                </a:solidFill>
                <a:latin typeface="arial" panose="020B0604020202020204" pitchFamily="34" charset="0"/>
                <a:hlinkClick r:id="rId7"/>
              </a:rPr>
              <a:t>智能</a:t>
            </a:r>
            <a:r>
              <a:rPr lang="zh-CN" altLang="en-US" sz="1800" dirty="0">
                <a:solidFill>
                  <a:srgbClr val="FFFF00"/>
                </a:solidFill>
                <a:latin typeface="arial" panose="020B0604020202020204" pitchFamily="34" charset="0"/>
              </a:rPr>
              <a:t>的理论、方法、技术及应用系统的一门新的技术科学。</a:t>
            </a:r>
            <a:endParaRPr lang="zh-CN" altLang="en-US" sz="1800" dirty="0">
              <a:solidFill>
                <a:srgbClr val="FFFF00"/>
              </a:solidFill>
            </a:endParaRPr>
          </a:p>
        </p:txBody>
      </p:sp>
      <p:sp>
        <p:nvSpPr>
          <p:cNvPr id="7" name="文本框 6"/>
          <p:cNvSpPr txBox="1"/>
          <p:nvPr/>
        </p:nvSpPr>
        <p:spPr>
          <a:xfrm>
            <a:off x="3771967" y="3307519"/>
            <a:ext cx="4556376" cy="923330"/>
          </a:xfrm>
          <a:prstGeom prst="rect">
            <a:avLst/>
          </a:prstGeom>
          <a:noFill/>
          <a:ln>
            <a:solidFill>
              <a:schemeClr val="accent1"/>
            </a:solidFill>
          </a:ln>
        </p:spPr>
        <p:txBody>
          <a:bodyPr wrap="none" rtlCol="0">
            <a:spAutoFit/>
          </a:bodyPr>
          <a:lstStyle/>
          <a:p>
            <a:pPr marL="214313" indent="-214313">
              <a:buFont typeface="Arial" panose="020B0604020202020204" pitchFamily="34" charset="0"/>
              <a:buChar char="•"/>
            </a:pPr>
            <a:r>
              <a:rPr lang="zh-CN" altLang="en-US" sz="2700" dirty="0">
                <a:solidFill>
                  <a:srgbClr val="FF0000"/>
                </a:solidFill>
              </a:rPr>
              <a:t>通过训练，识别已知威胁；</a:t>
            </a:r>
            <a:endParaRPr lang="en-US" altLang="zh-CN" sz="2700" dirty="0">
              <a:solidFill>
                <a:srgbClr val="FF0000"/>
              </a:solidFill>
            </a:endParaRPr>
          </a:p>
          <a:p>
            <a:pPr marL="214313" indent="-214313">
              <a:buFont typeface="Arial" panose="020B0604020202020204" pitchFamily="34" charset="0"/>
              <a:buChar char="•"/>
            </a:pPr>
            <a:r>
              <a:rPr lang="zh-CN" altLang="en-US" sz="2700" dirty="0">
                <a:solidFill>
                  <a:srgbClr val="FF0000"/>
                </a:solidFill>
              </a:rPr>
              <a:t>通过学习，发现未知威胁。</a:t>
            </a:r>
          </a:p>
        </p:txBody>
      </p:sp>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34508" y="4508255"/>
            <a:ext cx="2340864" cy="1561338"/>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403" y="4655130"/>
            <a:ext cx="1895620" cy="1267588"/>
          </a:xfrm>
          <a:prstGeom prst="rect">
            <a:avLst/>
          </a:prstGeom>
        </p:spPr>
      </p:pic>
      <p:sp>
        <p:nvSpPr>
          <p:cNvPr id="11" name="文本框 10"/>
          <p:cNvSpPr txBox="1"/>
          <p:nvPr/>
        </p:nvSpPr>
        <p:spPr>
          <a:xfrm>
            <a:off x="3771967" y="6093296"/>
            <a:ext cx="1800493" cy="369332"/>
          </a:xfrm>
          <a:prstGeom prst="rect">
            <a:avLst/>
          </a:prstGeom>
          <a:noFill/>
        </p:spPr>
        <p:txBody>
          <a:bodyPr wrap="none" rtlCol="0">
            <a:spAutoFit/>
          </a:bodyPr>
          <a:lstStyle/>
          <a:p>
            <a:r>
              <a:rPr lang="zh-CN" altLang="en-US" sz="1800" dirty="0">
                <a:solidFill>
                  <a:schemeClr val="bg1"/>
                </a:solidFill>
              </a:rPr>
              <a:t>沙发上睡觉的猫</a:t>
            </a:r>
          </a:p>
        </p:txBody>
      </p:sp>
      <p:sp>
        <p:nvSpPr>
          <p:cNvPr id="12" name="文本框 11"/>
          <p:cNvSpPr txBox="1"/>
          <p:nvPr/>
        </p:nvSpPr>
        <p:spPr>
          <a:xfrm>
            <a:off x="6777461" y="6101412"/>
            <a:ext cx="1569660" cy="369332"/>
          </a:xfrm>
          <a:prstGeom prst="rect">
            <a:avLst/>
          </a:prstGeom>
          <a:noFill/>
        </p:spPr>
        <p:txBody>
          <a:bodyPr wrap="none" rtlCol="0">
            <a:spAutoFit/>
          </a:bodyPr>
          <a:lstStyle/>
          <a:p>
            <a:r>
              <a:rPr lang="zh-CN" altLang="en-US" sz="1800" dirty="0">
                <a:solidFill>
                  <a:schemeClr val="bg1"/>
                </a:solidFill>
              </a:rPr>
              <a:t>旅客走向飞机</a:t>
            </a:r>
          </a:p>
        </p:txBody>
      </p:sp>
    </p:spTree>
    <p:extLst>
      <p:ext uri="{BB962C8B-B14F-4D97-AF65-F5344CB8AC3E}">
        <p14:creationId xmlns:p14="http://schemas.microsoft.com/office/powerpoint/2010/main" val="3895790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29F5236-F781-464F-8EEB-D4EFA3E73ADA}" type="datetime1">
              <a:rPr lang="zh-CN" altLang="en-US" sz="1400" smtClean="0"/>
              <a:pPr>
                <a:spcBef>
                  <a:spcPct val="0"/>
                </a:spcBef>
                <a:buFontTx/>
                <a:buNone/>
              </a:pPr>
              <a:t>2017/9/24</a:t>
            </a:fld>
            <a:endParaRPr lang="en-US" altLang="zh-CN" sz="1400" smtClean="0"/>
          </a:p>
        </p:txBody>
      </p:sp>
      <p:sp>
        <p:nvSpPr>
          <p:cNvPr id="76803"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7DBCA90-20A5-40FC-BB6F-8DD59B359E1C}" type="slidenum">
              <a:rPr lang="en-US" altLang="zh-CN" sz="1400"/>
              <a:pPr>
                <a:spcBef>
                  <a:spcPct val="0"/>
                </a:spcBef>
                <a:buFontTx/>
                <a:buNone/>
              </a:pPr>
              <a:t>89</a:t>
            </a:fld>
            <a:endParaRPr lang="en-US" altLang="zh-CN" sz="1400"/>
          </a:p>
        </p:txBody>
      </p:sp>
      <p:sp>
        <p:nvSpPr>
          <p:cNvPr id="76804" name="Rectangle 2"/>
          <p:cNvSpPr>
            <a:spLocks noGrp="1" noChangeArrowheads="1"/>
          </p:cNvSpPr>
          <p:nvPr>
            <p:ph type="title"/>
          </p:nvPr>
        </p:nvSpPr>
        <p:spPr>
          <a:xfrm>
            <a:off x="611188" y="333375"/>
            <a:ext cx="7772400" cy="1143000"/>
          </a:xfrm>
        </p:spPr>
        <p:txBody>
          <a:bodyPr/>
          <a:lstStyle/>
          <a:p>
            <a:pPr eaLnBrk="1" hangingPunct="1"/>
            <a:r>
              <a:rPr lang="zh-CN" altLang="en-US" smtClean="0">
                <a:solidFill>
                  <a:srgbClr val="FFFF00"/>
                </a:solidFill>
              </a:rPr>
              <a:t>信息安全法律法规</a:t>
            </a:r>
          </a:p>
        </p:txBody>
      </p:sp>
      <p:sp>
        <p:nvSpPr>
          <p:cNvPr id="76805" name="Rectangle 3"/>
          <p:cNvSpPr>
            <a:spLocks noGrp="1" noChangeArrowheads="1"/>
          </p:cNvSpPr>
          <p:nvPr>
            <p:ph type="body" idx="1"/>
          </p:nvPr>
        </p:nvSpPr>
        <p:spPr>
          <a:xfrm>
            <a:off x="395288" y="1773238"/>
            <a:ext cx="8062912" cy="511175"/>
          </a:xfrm>
        </p:spPr>
        <p:txBody>
          <a:bodyPr/>
          <a:lstStyle/>
          <a:p>
            <a:pPr eaLnBrk="1" hangingPunct="1">
              <a:lnSpc>
                <a:spcPct val="90000"/>
              </a:lnSpc>
            </a:pPr>
            <a:r>
              <a:rPr lang="zh-CN" altLang="en-US" sz="2400" smtClean="0">
                <a:solidFill>
                  <a:schemeClr val="bg1"/>
                </a:solidFill>
              </a:rPr>
              <a:t>信息安全这门学科与其它学科不同，它是一面双刃剑。 </a:t>
            </a:r>
          </a:p>
        </p:txBody>
      </p:sp>
      <p:sp>
        <p:nvSpPr>
          <p:cNvPr id="76806" name="Text Box 5"/>
          <p:cNvSpPr txBox="1">
            <a:spLocks noChangeArrowheads="1"/>
          </p:cNvSpPr>
          <p:nvPr/>
        </p:nvSpPr>
        <p:spPr bwMode="auto">
          <a:xfrm>
            <a:off x="539750" y="2349500"/>
            <a:ext cx="8135938" cy="3949700"/>
          </a:xfrm>
          <a:prstGeom prst="rect">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sz="2100">
                <a:solidFill>
                  <a:schemeClr val="bg1"/>
                </a:solidFill>
              </a:rPr>
              <a:t>　</a:t>
            </a:r>
            <a:r>
              <a:rPr lang="en-US" altLang="zh-CN" sz="2100">
                <a:solidFill>
                  <a:schemeClr val="bg1"/>
                </a:solidFill>
              </a:rPr>
              <a:t>1988</a:t>
            </a:r>
            <a:r>
              <a:rPr lang="zh-CN" altLang="en-US" sz="2100">
                <a:solidFill>
                  <a:schemeClr val="bg1"/>
                </a:solidFill>
              </a:rPr>
              <a:t>年颁布的</a:t>
            </a:r>
            <a:r>
              <a:rPr lang="en-US" altLang="zh-CN" sz="2100">
                <a:solidFill>
                  <a:schemeClr val="bg1"/>
                </a:solidFill>
              </a:rPr>
              <a:t>《</a:t>
            </a:r>
            <a:r>
              <a:rPr lang="zh-CN" altLang="en-US" sz="2100">
                <a:solidFill>
                  <a:schemeClr val="bg1"/>
                </a:solidFill>
              </a:rPr>
              <a:t>中华人民共和国国家保密法</a:t>
            </a:r>
            <a:r>
              <a:rPr lang="en-US" altLang="zh-CN" sz="2100">
                <a:solidFill>
                  <a:schemeClr val="bg1"/>
                </a:solidFill>
              </a:rPr>
              <a:t>》</a:t>
            </a:r>
          </a:p>
          <a:p>
            <a:pPr algn="just" eaLnBrk="1" hangingPunct="1">
              <a:spcBef>
                <a:spcPct val="0"/>
              </a:spcBef>
            </a:pPr>
            <a:r>
              <a:rPr lang="zh-CN" altLang="en-US" sz="2100">
                <a:solidFill>
                  <a:schemeClr val="bg1"/>
                </a:solidFill>
              </a:rPr>
              <a:t>　</a:t>
            </a:r>
            <a:r>
              <a:rPr lang="en-US" altLang="zh-CN" sz="2100">
                <a:solidFill>
                  <a:schemeClr val="bg1"/>
                </a:solidFill>
              </a:rPr>
              <a:t>1994 </a:t>
            </a:r>
            <a:r>
              <a:rPr lang="zh-CN" altLang="en-US" sz="2100">
                <a:solidFill>
                  <a:schemeClr val="bg1"/>
                </a:solidFill>
              </a:rPr>
              <a:t>年颁布的</a:t>
            </a:r>
            <a:r>
              <a:rPr lang="en-US" altLang="zh-CN" sz="2100">
                <a:solidFill>
                  <a:schemeClr val="bg1"/>
                </a:solidFill>
              </a:rPr>
              <a:t>《</a:t>
            </a:r>
            <a:r>
              <a:rPr lang="zh-CN" altLang="en-US" sz="2100">
                <a:solidFill>
                  <a:schemeClr val="bg1"/>
                </a:solidFill>
              </a:rPr>
              <a:t>中华人民共和国计算机信息系统安全保护条例</a:t>
            </a:r>
            <a:r>
              <a:rPr lang="en-US" altLang="zh-CN" sz="2100">
                <a:solidFill>
                  <a:schemeClr val="bg1"/>
                </a:solidFill>
              </a:rPr>
              <a:t>》 </a:t>
            </a:r>
          </a:p>
          <a:p>
            <a:pPr algn="just" eaLnBrk="1" hangingPunct="1">
              <a:spcBef>
                <a:spcPct val="0"/>
              </a:spcBef>
            </a:pPr>
            <a:r>
              <a:rPr lang="zh-CN" altLang="en-US" sz="2100">
                <a:solidFill>
                  <a:schemeClr val="bg1"/>
                </a:solidFill>
              </a:rPr>
              <a:t>　</a:t>
            </a:r>
            <a:r>
              <a:rPr lang="en-US" altLang="zh-CN" sz="2100">
                <a:solidFill>
                  <a:schemeClr val="bg1"/>
                </a:solidFill>
              </a:rPr>
              <a:t>1997 </a:t>
            </a:r>
            <a:r>
              <a:rPr lang="zh-CN" altLang="en-US" sz="2100">
                <a:solidFill>
                  <a:schemeClr val="bg1"/>
                </a:solidFill>
              </a:rPr>
              <a:t>年颁布的</a:t>
            </a:r>
            <a:r>
              <a:rPr lang="en-US" altLang="zh-CN" sz="2100">
                <a:solidFill>
                  <a:schemeClr val="bg1"/>
                </a:solidFill>
              </a:rPr>
              <a:t>《</a:t>
            </a:r>
            <a:r>
              <a:rPr lang="zh-CN" altLang="en-US" sz="2100">
                <a:solidFill>
                  <a:schemeClr val="bg1"/>
                </a:solidFill>
              </a:rPr>
              <a:t>计算机信息网络国际联网安全保护管理办法</a:t>
            </a:r>
            <a:r>
              <a:rPr lang="en-US" altLang="zh-CN" sz="2100">
                <a:solidFill>
                  <a:schemeClr val="bg1"/>
                </a:solidFill>
              </a:rPr>
              <a:t>》</a:t>
            </a:r>
          </a:p>
          <a:p>
            <a:pPr algn="just" eaLnBrk="1" hangingPunct="1">
              <a:spcBef>
                <a:spcPct val="0"/>
              </a:spcBef>
            </a:pPr>
            <a:r>
              <a:rPr lang="zh-CN" altLang="en-US" sz="2100">
                <a:solidFill>
                  <a:schemeClr val="bg1"/>
                </a:solidFill>
              </a:rPr>
              <a:t>　</a:t>
            </a:r>
            <a:r>
              <a:rPr lang="en-US" altLang="zh-CN" sz="2100">
                <a:solidFill>
                  <a:schemeClr val="bg1"/>
                </a:solidFill>
              </a:rPr>
              <a:t>1997</a:t>
            </a:r>
            <a:r>
              <a:rPr lang="zh-CN" altLang="en-US" sz="2100">
                <a:solidFill>
                  <a:schemeClr val="bg1"/>
                </a:solidFill>
              </a:rPr>
              <a:t>年</a:t>
            </a:r>
            <a:r>
              <a:rPr lang="en-US" altLang="zh-CN" sz="2100">
                <a:solidFill>
                  <a:schemeClr val="bg1"/>
                </a:solidFill>
              </a:rPr>
              <a:t>《</a:t>
            </a:r>
            <a:r>
              <a:rPr lang="zh-CN" altLang="en-US" sz="2100">
                <a:solidFill>
                  <a:schemeClr val="bg1"/>
                </a:solidFill>
              </a:rPr>
              <a:t>刑法</a:t>
            </a:r>
            <a:r>
              <a:rPr lang="en-US" altLang="zh-CN" sz="2100">
                <a:solidFill>
                  <a:schemeClr val="bg1"/>
                </a:solidFill>
              </a:rPr>
              <a:t>》</a:t>
            </a:r>
            <a:r>
              <a:rPr lang="zh-CN" altLang="en-US" sz="2100">
                <a:solidFill>
                  <a:schemeClr val="bg1"/>
                </a:solidFill>
              </a:rPr>
              <a:t>修改后．专门在第</a:t>
            </a:r>
            <a:r>
              <a:rPr lang="en-US" altLang="zh-CN" sz="2100">
                <a:solidFill>
                  <a:schemeClr val="bg1"/>
                </a:solidFill>
              </a:rPr>
              <a:t>285</a:t>
            </a:r>
            <a:r>
              <a:rPr lang="zh-CN" altLang="en-US" sz="2100">
                <a:solidFill>
                  <a:schemeClr val="bg1"/>
                </a:solidFill>
              </a:rPr>
              <a:t>条和第</a:t>
            </a:r>
            <a:r>
              <a:rPr lang="en-US" altLang="zh-CN" sz="2100">
                <a:solidFill>
                  <a:schemeClr val="bg1"/>
                </a:solidFill>
              </a:rPr>
              <a:t>286</a:t>
            </a:r>
            <a:r>
              <a:rPr lang="zh-CN" altLang="en-US" sz="2100">
                <a:solidFill>
                  <a:schemeClr val="bg1"/>
                </a:solidFill>
              </a:rPr>
              <a:t>条</a:t>
            </a:r>
            <a:r>
              <a:rPr lang="en-US" altLang="zh-CN" sz="2100">
                <a:solidFill>
                  <a:schemeClr val="bg1"/>
                </a:solidFill>
              </a:rPr>
              <a:t>[9]</a:t>
            </a:r>
            <a:r>
              <a:rPr lang="zh-CN" altLang="en-US" sz="2100">
                <a:solidFill>
                  <a:schemeClr val="bg1"/>
                </a:solidFill>
              </a:rPr>
              <a:t>规定了非法入侵计算机信息系统罪和破坏计算机信息系统罪： </a:t>
            </a:r>
          </a:p>
          <a:p>
            <a:pPr algn="just" eaLnBrk="1" hangingPunct="1">
              <a:spcBef>
                <a:spcPct val="0"/>
              </a:spcBef>
            </a:pPr>
            <a:r>
              <a:rPr lang="zh-CN" altLang="en-US" sz="2100">
                <a:solidFill>
                  <a:schemeClr val="bg1"/>
                </a:solidFill>
              </a:rPr>
              <a:t>　</a:t>
            </a:r>
            <a:r>
              <a:rPr lang="en-US" altLang="zh-CN" sz="2100">
                <a:solidFill>
                  <a:schemeClr val="bg1"/>
                </a:solidFill>
              </a:rPr>
              <a:t>1999</a:t>
            </a:r>
            <a:r>
              <a:rPr lang="zh-CN" altLang="en-US" sz="2100">
                <a:solidFill>
                  <a:schemeClr val="bg1"/>
                </a:solidFill>
              </a:rPr>
              <a:t>年发布的</a:t>
            </a:r>
            <a:r>
              <a:rPr lang="en-US" altLang="zh-CN" sz="2100">
                <a:solidFill>
                  <a:schemeClr val="bg1"/>
                </a:solidFill>
              </a:rPr>
              <a:t>《</a:t>
            </a:r>
            <a:r>
              <a:rPr lang="zh-CN" altLang="en-US" sz="2100">
                <a:solidFill>
                  <a:schemeClr val="bg1"/>
                </a:solidFill>
              </a:rPr>
              <a:t>计算机信息系统安全保护等级划分准则</a:t>
            </a:r>
            <a:r>
              <a:rPr lang="en-US" altLang="zh-CN" sz="2100">
                <a:solidFill>
                  <a:schemeClr val="bg1"/>
                </a:solidFill>
              </a:rPr>
              <a:t>》 </a:t>
            </a:r>
          </a:p>
          <a:p>
            <a:pPr algn="just" eaLnBrk="1" hangingPunct="1">
              <a:spcBef>
                <a:spcPct val="0"/>
              </a:spcBef>
            </a:pPr>
            <a:r>
              <a:rPr lang="zh-CN" altLang="en-US" sz="2100">
                <a:solidFill>
                  <a:schemeClr val="bg1"/>
                </a:solidFill>
              </a:rPr>
              <a:t>　</a:t>
            </a:r>
            <a:r>
              <a:rPr lang="en-US" altLang="zh-CN" sz="2100">
                <a:solidFill>
                  <a:schemeClr val="bg1"/>
                </a:solidFill>
              </a:rPr>
              <a:t>1999</a:t>
            </a:r>
            <a:r>
              <a:rPr lang="zh-CN" altLang="en-US" sz="2100">
                <a:solidFill>
                  <a:schemeClr val="bg1"/>
                </a:solidFill>
              </a:rPr>
              <a:t>年发布的</a:t>
            </a:r>
            <a:r>
              <a:rPr lang="en-US" altLang="zh-CN" sz="2100">
                <a:solidFill>
                  <a:schemeClr val="bg1"/>
                </a:solidFill>
              </a:rPr>
              <a:t>《</a:t>
            </a:r>
            <a:r>
              <a:rPr lang="zh-CN" altLang="en-US" sz="2100">
                <a:solidFill>
                  <a:schemeClr val="bg1"/>
                </a:solidFill>
              </a:rPr>
              <a:t>商用密码管理条例</a:t>
            </a:r>
            <a:r>
              <a:rPr lang="en-US" altLang="zh-CN" sz="2100">
                <a:solidFill>
                  <a:schemeClr val="bg1"/>
                </a:solidFill>
              </a:rPr>
              <a:t>》 </a:t>
            </a:r>
          </a:p>
          <a:p>
            <a:pPr algn="just" eaLnBrk="1" hangingPunct="1">
              <a:spcBef>
                <a:spcPct val="0"/>
              </a:spcBef>
            </a:pPr>
            <a:r>
              <a:rPr lang="zh-CN" altLang="en-US" sz="2100">
                <a:solidFill>
                  <a:schemeClr val="bg1"/>
                </a:solidFill>
              </a:rPr>
              <a:t>　</a:t>
            </a:r>
            <a:r>
              <a:rPr lang="en-US" altLang="zh-CN" sz="2100">
                <a:solidFill>
                  <a:schemeClr val="bg1"/>
                </a:solidFill>
              </a:rPr>
              <a:t>2000</a:t>
            </a:r>
            <a:r>
              <a:rPr lang="zh-CN" altLang="en-US" sz="2100">
                <a:solidFill>
                  <a:schemeClr val="bg1"/>
                </a:solidFill>
              </a:rPr>
              <a:t>年发布的</a:t>
            </a:r>
            <a:r>
              <a:rPr lang="en-US" altLang="zh-CN" sz="2100">
                <a:solidFill>
                  <a:schemeClr val="bg1"/>
                </a:solidFill>
              </a:rPr>
              <a:t>《</a:t>
            </a:r>
            <a:r>
              <a:rPr lang="zh-CN" altLang="en-US" sz="2100">
                <a:solidFill>
                  <a:schemeClr val="bg1"/>
                </a:solidFill>
              </a:rPr>
              <a:t>计算机病毒防治管理办法</a:t>
            </a:r>
            <a:r>
              <a:rPr lang="en-US" altLang="zh-CN" sz="2100">
                <a:solidFill>
                  <a:schemeClr val="bg1"/>
                </a:solidFill>
              </a:rPr>
              <a:t>》 </a:t>
            </a:r>
          </a:p>
          <a:p>
            <a:pPr algn="just" eaLnBrk="1" hangingPunct="1">
              <a:spcBef>
                <a:spcPct val="0"/>
              </a:spcBef>
            </a:pPr>
            <a:r>
              <a:rPr lang="en-US" altLang="zh-CN" sz="2100">
                <a:solidFill>
                  <a:schemeClr val="bg1"/>
                </a:solidFill>
              </a:rPr>
              <a:t>    2000</a:t>
            </a:r>
            <a:r>
              <a:rPr lang="zh-CN" altLang="en-US" sz="2100">
                <a:solidFill>
                  <a:schemeClr val="bg1"/>
                </a:solidFill>
              </a:rPr>
              <a:t>年</a:t>
            </a:r>
            <a:r>
              <a:rPr lang="en-US" altLang="zh-CN" sz="2100">
                <a:solidFill>
                  <a:schemeClr val="bg1"/>
                </a:solidFill>
              </a:rPr>
              <a:t>《</a:t>
            </a:r>
            <a:r>
              <a:rPr lang="zh-CN" altLang="en-US" sz="2100">
                <a:solidFill>
                  <a:schemeClr val="bg1"/>
                </a:solidFill>
              </a:rPr>
              <a:t>全国人民代表大会常务委员会关于维护互联网安全的决定</a:t>
            </a:r>
            <a:r>
              <a:rPr lang="en-US" altLang="zh-CN" sz="2100">
                <a:solidFill>
                  <a:schemeClr val="bg1"/>
                </a:solidFill>
              </a:rPr>
              <a:t>》</a:t>
            </a:r>
          </a:p>
          <a:p>
            <a:pPr algn="just" eaLnBrk="1" hangingPunct="1">
              <a:spcBef>
                <a:spcPct val="0"/>
              </a:spcBef>
            </a:pPr>
            <a:r>
              <a:rPr lang="zh-CN" altLang="en-US" sz="2100">
                <a:solidFill>
                  <a:schemeClr val="bg1"/>
                </a:solidFill>
              </a:rPr>
              <a:t>　</a:t>
            </a:r>
            <a:r>
              <a:rPr lang="en-US" altLang="zh-CN" sz="2100">
                <a:solidFill>
                  <a:schemeClr val="bg1"/>
                </a:solidFill>
              </a:rPr>
              <a:t>2005</a:t>
            </a:r>
            <a:r>
              <a:rPr lang="zh-CN" altLang="en-US" sz="2100">
                <a:solidFill>
                  <a:schemeClr val="bg1"/>
                </a:solidFill>
              </a:rPr>
              <a:t>年发布的</a:t>
            </a:r>
            <a:r>
              <a:rPr lang="en-US" altLang="zh-CN" sz="2100">
                <a:solidFill>
                  <a:schemeClr val="bg1"/>
                </a:solidFill>
              </a:rPr>
              <a:t>《</a:t>
            </a:r>
            <a:r>
              <a:rPr lang="zh-CN" altLang="en-US" sz="2100">
                <a:solidFill>
                  <a:schemeClr val="bg1"/>
                </a:solidFill>
              </a:rPr>
              <a:t>非经营性互联网信息服务备案管理办法</a:t>
            </a:r>
            <a:r>
              <a:rPr lang="en-US" altLang="zh-CN" sz="2100">
                <a:solidFill>
                  <a:schemeClr val="bg1"/>
                </a:solidFill>
              </a:rPr>
              <a:t>》 </a:t>
            </a:r>
          </a:p>
          <a:p>
            <a:pPr algn="just" eaLnBrk="1" hangingPunct="1">
              <a:spcBef>
                <a:spcPct val="0"/>
              </a:spcBef>
            </a:pPr>
            <a:r>
              <a:rPr lang="zh-CN" altLang="en-US" sz="2100">
                <a:solidFill>
                  <a:schemeClr val="bg1"/>
                </a:solidFill>
              </a:rPr>
              <a:t>　</a:t>
            </a:r>
            <a:r>
              <a:rPr lang="en-US" altLang="zh-CN" sz="2100">
                <a:solidFill>
                  <a:schemeClr val="bg1"/>
                </a:solidFill>
              </a:rPr>
              <a:t>《</a:t>
            </a:r>
            <a:r>
              <a:rPr lang="zh-CN" altLang="en-US" sz="2100">
                <a:solidFill>
                  <a:schemeClr val="bg1"/>
                </a:solidFill>
              </a:rPr>
              <a:t>个人信息保护法</a:t>
            </a:r>
            <a:r>
              <a:rPr lang="en-US" altLang="zh-CN" sz="2100">
                <a:solidFill>
                  <a:schemeClr val="bg1"/>
                </a:solidFill>
              </a:rPr>
              <a:t>》 </a:t>
            </a:r>
            <a:r>
              <a:rPr lang="zh-CN" altLang="en-US" sz="2100">
                <a:solidFill>
                  <a:schemeClr val="bg1"/>
                </a:solidFill>
              </a:rPr>
              <a:t>正在制定中   </a:t>
            </a:r>
          </a:p>
        </p:txBody>
      </p:sp>
      <p:pic>
        <p:nvPicPr>
          <p:cNvPr id="76807" name="Picture 6" descr="网络警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9525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395288" y="609600"/>
            <a:ext cx="8062912" cy="1143000"/>
          </a:xfrm>
        </p:spPr>
        <p:txBody>
          <a:bodyPr/>
          <a:lstStyle/>
          <a:p>
            <a:r>
              <a:rPr lang="zh-CN" altLang="en-US" sz="4000" smtClean="0">
                <a:solidFill>
                  <a:srgbClr val="FFFF00"/>
                </a:solidFill>
              </a:rPr>
              <a:t>美联储用户信息泄露</a:t>
            </a:r>
            <a:r>
              <a:rPr lang="en-US" altLang="zh-CN" sz="4000" smtClean="0">
                <a:solidFill>
                  <a:srgbClr val="FFFF00"/>
                </a:solidFill>
              </a:rPr>
              <a:t>--2013-2</a:t>
            </a:r>
            <a:endParaRPr lang="zh-CN" altLang="en-US" sz="4000" smtClean="0">
              <a:solidFill>
                <a:srgbClr val="FFFF00"/>
              </a:solidFill>
            </a:endParaRPr>
          </a:p>
        </p:txBody>
      </p:sp>
      <p:sp>
        <p:nvSpPr>
          <p:cNvPr id="10243" name="内容占位符 2"/>
          <p:cNvSpPr>
            <a:spLocks noGrp="1"/>
          </p:cNvSpPr>
          <p:nvPr>
            <p:ph idx="1"/>
          </p:nvPr>
        </p:nvSpPr>
        <p:spPr>
          <a:xfrm>
            <a:off x="395288" y="2463800"/>
            <a:ext cx="4030662" cy="3175000"/>
          </a:xfrm>
        </p:spPr>
        <p:txBody>
          <a:bodyPr/>
          <a:lstStyle/>
          <a:p>
            <a:pPr algn="just"/>
            <a:r>
              <a:rPr lang="zh-CN" altLang="en-US" sz="2400" smtClean="0">
                <a:solidFill>
                  <a:schemeClr val="bg1"/>
                </a:solidFill>
              </a:rPr>
              <a:t>匿名黑客组织公开</a:t>
            </a:r>
            <a:r>
              <a:rPr lang="en-US" altLang="zh-CN" sz="2400" smtClean="0">
                <a:solidFill>
                  <a:schemeClr val="bg1"/>
                </a:solidFill>
              </a:rPr>
              <a:t>4000</a:t>
            </a:r>
            <a:r>
              <a:rPr lang="zh-CN" altLang="en-US" sz="2400" smtClean="0">
                <a:solidFill>
                  <a:schemeClr val="bg1"/>
                </a:solidFill>
              </a:rPr>
              <a:t>多位美国银行家登录账户和证书等信息。</a:t>
            </a:r>
            <a:endParaRPr lang="en-US" altLang="zh-CN" sz="2400" smtClean="0">
              <a:solidFill>
                <a:schemeClr val="bg1"/>
              </a:solidFill>
            </a:endParaRPr>
          </a:p>
          <a:p>
            <a:pPr algn="just"/>
            <a:r>
              <a:rPr lang="zh-CN" altLang="en-US" sz="2400" smtClean="0">
                <a:solidFill>
                  <a:schemeClr val="bg1"/>
                </a:solidFill>
              </a:rPr>
              <a:t>北京时间</a:t>
            </a:r>
            <a:r>
              <a:rPr lang="en-US" altLang="zh-CN" sz="2400" smtClean="0">
                <a:solidFill>
                  <a:schemeClr val="bg1"/>
                </a:solidFill>
              </a:rPr>
              <a:t>2</a:t>
            </a:r>
            <a:r>
              <a:rPr lang="zh-CN" altLang="en-US" sz="2400" smtClean="0">
                <a:solidFill>
                  <a:schemeClr val="bg1"/>
                </a:solidFill>
              </a:rPr>
              <a:t>月</a:t>
            </a:r>
            <a:r>
              <a:rPr lang="en-US" altLang="zh-CN" sz="2400" smtClean="0">
                <a:solidFill>
                  <a:schemeClr val="bg1"/>
                </a:solidFill>
              </a:rPr>
              <a:t>6</a:t>
            </a:r>
            <a:r>
              <a:rPr lang="zh-CN" altLang="en-US" sz="2400" smtClean="0">
                <a:solidFill>
                  <a:schemeClr val="bg1"/>
                </a:solidFill>
              </a:rPr>
              <a:t>日晚上消息 路透社报道，美联储内部网站曾短暂被黑客入侵，但央行的关键功能并未受到此次入侵影响。</a:t>
            </a:r>
            <a:endParaRPr lang="en-US" altLang="zh-CN" sz="2400" smtClean="0">
              <a:solidFill>
                <a:schemeClr val="bg1"/>
              </a:solidFill>
            </a:endParaRPr>
          </a:p>
        </p:txBody>
      </p:sp>
      <p:sp>
        <p:nvSpPr>
          <p:cNvPr id="1024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B25E580-EAC4-41CD-BC2E-9658D9E3B6BC}" type="datetime1">
              <a:rPr lang="zh-CN" altLang="en-US" sz="1400" smtClean="0"/>
              <a:pPr>
                <a:spcBef>
                  <a:spcPct val="0"/>
                </a:spcBef>
                <a:buFontTx/>
                <a:buNone/>
              </a:pPr>
              <a:t>2017/9/24</a:t>
            </a:fld>
            <a:endParaRPr lang="en-US" altLang="zh-CN" sz="1400" smtClean="0"/>
          </a:p>
        </p:txBody>
      </p:sp>
      <p:sp>
        <p:nvSpPr>
          <p:cNvPr id="10245"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6564AE4-DF53-47D1-AAA3-7F2ECA45C172}" type="slidenum">
              <a:rPr lang="en-US" altLang="zh-CN" sz="1400"/>
              <a:pPr>
                <a:spcBef>
                  <a:spcPct val="0"/>
                </a:spcBef>
                <a:buFontTx/>
                <a:buNone/>
              </a:pPr>
              <a:t>9</a:t>
            </a:fld>
            <a:endParaRPr lang="en-US" altLang="zh-CN" sz="1400"/>
          </a:p>
        </p:txBody>
      </p:sp>
      <p:pic>
        <p:nvPicPr>
          <p:cNvPr id="1024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83138" y="2492375"/>
            <a:ext cx="41052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395288" y="609600"/>
            <a:ext cx="8062912" cy="1143000"/>
          </a:xfrm>
        </p:spPr>
        <p:txBody>
          <a:bodyPr/>
          <a:lstStyle/>
          <a:p>
            <a:r>
              <a:rPr lang="zh-CN" altLang="zh-CN" smtClean="0">
                <a:solidFill>
                  <a:srgbClr val="FFFF00"/>
                </a:solidFill>
              </a:rPr>
              <a:t>《中华人民共和国国家保密法》</a:t>
            </a:r>
            <a:endParaRPr lang="zh-CN" altLang="en-US" smtClean="0">
              <a:solidFill>
                <a:srgbClr val="FFFF00"/>
              </a:solidFill>
            </a:endParaRPr>
          </a:p>
        </p:txBody>
      </p:sp>
      <p:sp>
        <p:nvSpPr>
          <p:cNvPr id="3" name="内容占位符 2"/>
          <p:cNvSpPr>
            <a:spLocks noGrp="1"/>
          </p:cNvSpPr>
          <p:nvPr>
            <p:ph idx="1"/>
          </p:nvPr>
        </p:nvSpPr>
        <p:spPr>
          <a:xfrm>
            <a:off x="684213" y="2060575"/>
            <a:ext cx="7772400" cy="3752850"/>
          </a:xfrm>
        </p:spPr>
        <p:txBody>
          <a:bodyPr/>
          <a:lstStyle/>
          <a:p>
            <a:pPr algn="just">
              <a:defRPr/>
            </a:pPr>
            <a:r>
              <a:rPr lang="zh-CN" altLang="zh-CN" dirty="0">
                <a:solidFill>
                  <a:schemeClr val="bg1">
                    <a:lumMod val="95000"/>
                  </a:schemeClr>
                </a:solidFill>
              </a:rPr>
              <a:t>规定一切国家机关、武装力量、政党、社会团体、企业事业单位和公民都有保守国家秘密的义务。国家秘密分为“绝密”、“机密”和“秘密”三级。违反此法，将会受到行政处分，直至追究</a:t>
            </a:r>
            <a:r>
              <a:rPr lang="zh-CN" altLang="zh-CN" dirty="0" smtClean="0">
                <a:solidFill>
                  <a:schemeClr val="bg1">
                    <a:lumMod val="95000"/>
                  </a:schemeClr>
                </a:solidFill>
              </a:rPr>
              <a:t>刑事责任</a:t>
            </a:r>
            <a:r>
              <a:rPr lang="zh-CN" altLang="en-US" dirty="0" smtClean="0">
                <a:solidFill>
                  <a:schemeClr val="bg1">
                    <a:lumMod val="95000"/>
                  </a:schemeClr>
                </a:solidFill>
              </a:rPr>
              <a:t>；</a:t>
            </a:r>
            <a:r>
              <a:rPr lang="en-US" altLang="zh-CN" dirty="0" smtClean="0">
                <a:solidFill>
                  <a:schemeClr val="bg1">
                    <a:lumMod val="95000"/>
                  </a:schemeClr>
                </a:solidFill>
              </a:rPr>
              <a:t> </a:t>
            </a:r>
          </a:p>
          <a:p>
            <a:pPr algn="just">
              <a:defRPr/>
            </a:pPr>
            <a:r>
              <a:rPr lang="en-US" altLang="zh-CN" dirty="0" smtClean="0">
                <a:solidFill>
                  <a:schemeClr val="bg1">
                    <a:lumMod val="95000"/>
                  </a:schemeClr>
                </a:solidFill>
              </a:rPr>
              <a:t>《</a:t>
            </a:r>
            <a:r>
              <a:rPr lang="zh-CN" altLang="en-US" dirty="0" smtClean="0">
                <a:solidFill>
                  <a:schemeClr val="bg1">
                    <a:lumMod val="95000"/>
                  </a:schemeClr>
                </a:solidFill>
              </a:rPr>
              <a:t>计算机管理 十“不得”</a:t>
            </a:r>
            <a:r>
              <a:rPr lang="en-US" altLang="zh-CN" dirty="0" smtClean="0">
                <a:solidFill>
                  <a:schemeClr val="bg1">
                    <a:lumMod val="95000"/>
                  </a:schemeClr>
                </a:solidFill>
              </a:rPr>
              <a:t>》</a:t>
            </a:r>
            <a:r>
              <a:rPr lang="zh-CN" altLang="en-US" dirty="0">
                <a:solidFill>
                  <a:schemeClr val="bg1">
                    <a:lumMod val="95000"/>
                  </a:schemeClr>
                </a:solidFill>
              </a:rPr>
              <a:t>。</a:t>
            </a:r>
            <a:endParaRPr lang="en-US" altLang="zh-CN" dirty="0" smtClean="0">
              <a:solidFill>
                <a:schemeClr val="bg1">
                  <a:lumMod val="95000"/>
                </a:schemeClr>
              </a:solidFill>
            </a:endParaRPr>
          </a:p>
        </p:txBody>
      </p:sp>
      <p:sp>
        <p:nvSpPr>
          <p:cNvPr id="7782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620B78D-53D8-4221-9C4B-D6DDA656410D}" type="datetime1">
              <a:rPr lang="zh-CN" altLang="en-US" sz="1400" smtClean="0"/>
              <a:pPr>
                <a:spcBef>
                  <a:spcPct val="0"/>
                </a:spcBef>
                <a:buFontTx/>
                <a:buNone/>
              </a:pPr>
              <a:t>2017/9/24</a:t>
            </a:fld>
            <a:endParaRPr lang="en-US" altLang="zh-CN" sz="1400" smtClean="0"/>
          </a:p>
        </p:txBody>
      </p:sp>
      <p:sp>
        <p:nvSpPr>
          <p:cNvPr id="77829"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6C2B141-BFC2-4A8D-B565-90BE6795BF32}" type="slidenum">
              <a:rPr lang="en-US" altLang="zh-CN" sz="1400"/>
              <a:pPr>
                <a:spcBef>
                  <a:spcPct val="0"/>
                </a:spcBef>
                <a:buFontTx/>
                <a:buNone/>
              </a:pPr>
              <a:t>90</a:t>
            </a:fld>
            <a:endParaRPr lang="en-US" altLang="zh-CN" sz="140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684213" y="188913"/>
            <a:ext cx="7772400" cy="1143000"/>
          </a:xfrm>
        </p:spPr>
        <p:txBody>
          <a:bodyPr/>
          <a:lstStyle/>
          <a:p>
            <a:r>
              <a:rPr lang="zh-CN" altLang="en-US" smtClean="0">
                <a:solidFill>
                  <a:srgbClr val="FFFF00"/>
                </a:solidFill>
              </a:rPr>
              <a:t>计算机管理“十不得”</a:t>
            </a:r>
          </a:p>
        </p:txBody>
      </p:sp>
      <p:sp>
        <p:nvSpPr>
          <p:cNvPr id="3" name="内容占位符 2"/>
          <p:cNvSpPr>
            <a:spLocks noGrp="1"/>
          </p:cNvSpPr>
          <p:nvPr>
            <p:ph idx="1"/>
          </p:nvPr>
        </p:nvSpPr>
        <p:spPr>
          <a:xfrm>
            <a:off x="395288" y="1125538"/>
            <a:ext cx="8424862" cy="5472112"/>
          </a:xfrm>
          <a:solidFill>
            <a:srgbClr val="C00000"/>
          </a:solidFill>
        </p:spPr>
        <p:txBody>
          <a:bodyPr/>
          <a:lstStyle/>
          <a:p>
            <a:pPr marL="361950" indent="-361950" algn="just">
              <a:buFontTx/>
              <a:buNone/>
              <a:defRPr/>
            </a:pPr>
            <a:r>
              <a:rPr lang="en-US" altLang="zh-CN" sz="2200" dirty="0" smtClean="0">
                <a:solidFill>
                  <a:schemeClr val="bg1"/>
                </a:solidFill>
              </a:rPr>
              <a:t>1</a:t>
            </a:r>
            <a:r>
              <a:rPr lang="zh-CN" altLang="en-US" sz="2200" dirty="0" smtClean="0">
                <a:solidFill>
                  <a:schemeClr val="bg1"/>
                </a:solidFill>
              </a:rPr>
              <a:t>、涉密计算机不得连接互联网；</a:t>
            </a:r>
          </a:p>
          <a:p>
            <a:pPr marL="0" indent="0" algn="just">
              <a:buFontTx/>
              <a:buNone/>
              <a:defRPr/>
            </a:pPr>
            <a:r>
              <a:rPr lang="en-US" altLang="zh-CN" sz="2200" dirty="0" smtClean="0">
                <a:solidFill>
                  <a:schemeClr val="bg1"/>
                </a:solidFill>
              </a:rPr>
              <a:t>2</a:t>
            </a:r>
            <a:r>
              <a:rPr lang="zh-CN" altLang="en-US" sz="2200" dirty="0" smtClean="0">
                <a:solidFill>
                  <a:schemeClr val="bg1"/>
                </a:solidFill>
              </a:rPr>
              <a:t>、涉密计算机不得使用无线键盘和无线网卡；</a:t>
            </a:r>
          </a:p>
          <a:p>
            <a:pPr marL="0" indent="0" algn="just">
              <a:buFontTx/>
              <a:buNone/>
              <a:defRPr/>
            </a:pPr>
            <a:r>
              <a:rPr lang="en-US" altLang="zh-CN" sz="2200" dirty="0" smtClean="0">
                <a:solidFill>
                  <a:schemeClr val="bg1"/>
                </a:solidFill>
              </a:rPr>
              <a:t>3</a:t>
            </a:r>
            <a:r>
              <a:rPr lang="zh-CN" altLang="en-US" sz="2200" dirty="0" smtClean="0">
                <a:solidFill>
                  <a:schemeClr val="bg1"/>
                </a:solidFill>
              </a:rPr>
              <a:t>、涉密计算机不得安装来历不明的软件和随意拷贝他人文件；</a:t>
            </a:r>
          </a:p>
          <a:p>
            <a:pPr marL="361950" indent="-361950" algn="just">
              <a:buFontTx/>
              <a:buNone/>
              <a:defRPr/>
            </a:pPr>
            <a:r>
              <a:rPr lang="en-US" altLang="zh-CN" sz="2200" dirty="0" smtClean="0">
                <a:solidFill>
                  <a:schemeClr val="bg1"/>
                </a:solidFill>
              </a:rPr>
              <a:t>4</a:t>
            </a:r>
            <a:r>
              <a:rPr lang="zh-CN" altLang="en-US" sz="2200" dirty="0" smtClean="0">
                <a:solidFill>
                  <a:schemeClr val="bg1"/>
                </a:solidFill>
              </a:rPr>
              <a:t>、涉密计算机和涉密移动存储介质不得让他人使用、保管和办理寄运。</a:t>
            </a:r>
          </a:p>
          <a:p>
            <a:pPr marL="361950" indent="-361950" algn="just">
              <a:buFontTx/>
              <a:buNone/>
              <a:defRPr/>
            </a:pPr>
            <a:r>
              <a:rPr lang="en-US" altLang="zh-CN" sz="2200" dirty="0" smtClean="0">
                <a:solidFill>
                  <a:schemeClr val="bg1"/>
                </a:solidFill>
              </a:rPr>
              <a:t>5</a:t>
            </a:r>
            <a:r>
              <a:rPr lang="zh-CN" altLang="en-US" sz="2200" dirty="0" smtClean="0">
                <a:solidFill>
                  <a:schemeClr val="bg1"/>
                </a:solidFill>
              </a:rPr>
              <a:t>、未经专业销密，涉密计算机和涉密移动存储介质不得作淘汰处理。</a:t>
            </a:r>
          </a:p>
          <a:p>
            <a:pPr marL="361950" indent="-361950" algn="just">
              <a:buFontTx/>
              <a:buNone/>
              <a:defRPr/>
            </a:pPr>
            <a:r>
              <a:rPr lang="en-US" altLang="zh-CN" sz="2200" dirty="0" smtClean="0">
                <a:solidFill>
                  <a:schemeClr val="bg1"/>
                </a:solidFill>
              </a:rPr>
              <a:t>6</a:t>
            </a:r>
            <a:r>
              <a:rPr lang="zh-CN" altLang="en-US" sz="2200" dirty="0" smtClean="0">
                <a:solidFill>
                  <a:schemeClr val="bg1"/>
                </a:solidFill>
              </a:rPr>
              <a:t>、涉密场所中连接互联网的计算机不得安装、配备和使用摄像头等视频输入设备；</a:t>
            </a:r>
          </a:p>
          <a:p>
            <a:pPr marL="0" indent="0" algn="just">
              <a:buFontTx/>
              <a:buNone/>
              <a:defRPr/>
            </a:pPr>
            <a:r>
              <a:rPr lang="en-US" altLang="zh-CN" sz="2200" dirty="0" smtClean="0">
                <a:solidFill>
                  <a:schemeClr val="bg1"/>
                </a:solidFill>
              </a:rPr>
              <a:t>7</a:t>
            </a:r>
            <a:r>
              <a:rPr lang="zh-CN" altLang="en-US" sz="2200" dirty="0" smtClean="0">
                <a:solidFill>
                  <a:schemeClr val="bg1"/>
                </a:solidFill>
              </a:rPr>
              <a:t>、不得在涉密计算机和非密计算机之间交叉使用移动存储介质；</a:t>
            </a:r>
          </a:p>
          <a:p>
            <a:pPr marL="0" indent="0" algn="just">
              <a:buFontTx/>
              <a:buNone/>
              <a:defRPr/>
            </a:pPr>
            <a:r>
              <a:rPr lang="en-US" altLang="zh-CN" sz="2200" dirty="0" smtClean="0">
                <a:solidFill>
                  <a:schemeClr val="bg1"/>
                </a:solidFill>
              </a:rPr>
              <a:t>8</a:t>
            </a:r>
            <a:r>
              <a:rPr lang="zh-CN" altLang="en-US" sz="2200" dirty="0" smtClean="0">
                <a:solidFill>
                  <a:schemeClr val="bg1"/>
                </a:solidFill>
              </a:rPr>
              <a:t>、不得在互联网上存储、处理涉密信息。</a:t>
            </a:r>
          </a:p>
          <a:p>
            <a:pPr marL="0" indent="0" algn="just">
              <a:buFontTx/>
              <a:buNone/>
              <a:defRPr/>
            </a:pPr>
            <a:r>
              <a:rPr lang="en-US" altLang="zh-CN" sz="2200" dirty="0" smtClean="0">
                <a:solidFill>
                  <a:schemeClr val="bg1"/>
                </a:solidFill>
              </a:rPr>
              <a:t>9</a:t>
            </a:r>
            <a:r>
              <a:rPr lang="zh-CN" altLang="en-US" sz="2200" dirty="0" smtClean="0">
                <a:solidFill>
                  <a:schemeClr val="bg1"/>
                </a:solidFill>
              </a:rPr>
              <a:t>、不得使用普通传真机、多功能一体机传输处理涉密信息；</a:t>
            </a:r>
          </a:p>
          <a:p>
            <a:pPr marL="536575" indent="-536575" algn="just">
              <a:buFontTx/>
              <a:buNone/>
              <a:defRPr/>
            </a:pPr>
            <a:r>
              <a:rPr lang="en-US" altLang="zh-CN" sz="2200" dirty="0" smtClean="0">
                <a:solidFill>
                  <a:schemeClr val="bg1"/>
                </a:solidFill>
              </a:rPr>
              <a:t>10</a:t>
            </a:r>
            <a:r>
              <a:rPr lang="zh-CN" altLang="en-US" sz="2200" dirty="0" smtClean="0">
                <a:solidFill>
                  <a:schemeClr val="bg1"/>
                </a:solidFill>
              </a:rPr>
              <a:t>、不得通过手机和其他移动通信工具谈论国家秘密，发送涉密信息。</a:t>
            </a:r>
            <a:endParaRPr lang="zh-CN" altLang="en-US" sz="2200" dirty="0">
              <a:solidFill>
                <a:schemeClr val="bg1"/>
              </a:solidFill>
            </a:endParaRPr>
          </a:p>
        </p:txBody>
      </p:sp>
      <p:sp>
        <p:nvSpPr>
          <p:cNvPr id="78852"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1139F14-9E72-4219-A644-C6B998C502BC}" type="datetime1">
              <a:rPr lang="zh-CN" altLang="en-US" sz="1400" smtClean="0"/>
              <a:pPr>
                <a:spcBef>
                  <a:spcPct val="0"/>
                </a:spcBef>
                <a:buFontTx/>
                <a:buNone/>
              </a:pPr>
              <a:t>2017/9/24</a:t>
            </a:fld>
            <a:endParaRPr lang="en-US" altLang="zh-CN" sz="1400" smtClean="0"/>
          </a:p>
        </p:txBody>
      </p:sp>
      <p:sp>
        <p:nvSpPr>
          <p:cNvPr id="78853"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4786DEF-C10A-477F-B4A7-D38860225540}" type="slidenum">
              <a:rPr lang="en-US" altLang="zh-CN" sz="1400"/>
              <a:pPr>
                <a:spcBef>
                  <a:spcPct val="0"/>
                </a:spcBef>
                <a:buFontTx/>
                <a:buNone/>
              </a:pPr>
              <a:t>91</a:t>
            </a:fld>
            <a:endParaRPr lang="en-US" altLang="zh-CN" sz="140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zh-CN" smtClean="0">
                <a:solidFill>
                  <a:srgbClr val="FFFF00"/>
                </a:solidFill>
              </a:rPr>
              <a:t>《计算机软件保护条例》</a:t>
            </a:r>
            <a:endParaRPr lang="zh-CN" altLang="en-US" smtClean="0">
              <a:solidFill>
                <a:srgbClr val="FFFF00"/>
              </a:solidFill>
            </a:endParaRPr>
          </a:p>
        </p:txBody>
      </p:sp>
      <p:sp>
        <p:nvSpPr>
          <p:cNvPr id="79875" name="内容占位符 2"/>
          <p:cNvSpPr>
            <a:spLocks noGrp="1"/>
          </p:cNvSpPr>
          <p:nvPr>
            <p:ph idx="1"/>
          </p:nvPr>
        </p:nvSpPr>
        <p:spPr/>
        <p:txBody>
          <a:bodyPr/>
          <a:lstStyle/>
          <a:p>
            <a:pPr algn="just"/>
            <a:r>
              <a:rPr lang="zh-CN" altLang="zh-CN" smtClean="0">
                <a:solidFill>
                  <a:schemeClr val="bg1"/>
                </a:solidFill>
              </a:rPr>
              <a:t>中国公民和单位对其所开发的软件，不论是否发表，不论在何地发表，均享有著作权。软件著作权人享有发表权、开发者身份权、使用权、使用许可权和获得报酬权、转让权。未经软件著作权权人许可，复制或者部分复制著作权人的软件属于侵权行为。</a:t>
            </a:r>
            <a:endParaRPr lang="zh-CN" altLang="en-US" smtClean="0">
              <a:solidFill>
                <a:schemeClr val="bg1"/>
              </a:solidFill>
            </a:endParaRPr>
          </a:p>
        </p:txBody>
      </p:sp>
      <p:sp>
        <p:nvSpPr>
          <p:cNvPr id="79876"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5343AE3-6802-45E5-BFA5-398E39C3E5BE}" type="datetime1">
              <a:rPr lang="zh-CN" altLang="en-US" sz="1400" smtClean="0"/>
              <a:pPr>
                <a:spcBef>
                  <a:spcPct val="0"/>
                </a:spcBef>
                <a:buFontTx/>
                <a:buNone/>
              </a:pPr>
              <a:t>2017/9/24</a:t>
            </a:fld>
            <a:endParaRPr lang="en-US" altLang="zh-CN" sz="1400" smtClean="0"/>
          </a:p>
        </p:txBody>
      </p:sp>
      <p:sp>
        <p:nvSpPr>
          <p:cNvPr id="79877"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F1EB043-C25F-46E0-A370-20A6F8775E4C}" type="slidenum">
              <a:rPr lang="en-US" altLang="zh-CN" sz="1400"/>
              <a:pPr>
                <a:spcBef>
                  <a:spcPct val="0"/>
                </a:spcBef>
                <a:buFontTx/>
                <a:buNone/>
              </a:pPr>
              <a:t>92</a:t>
            </a:fld>
            <a:endParaRPr lang="en-US" altLang="zh-CN" sz="140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539750" y="609600"/>
            <a:ext cx="8135938" cy="1143000"/>
          </a:xfrm>
        </p:spPr>
        <p:txBody>
          <a:bodyPr/>
          <a:lstStyle/>
          <a:p>
            <a:r>
              <a:rPr lang="zh-CN" altLang="zh-CN" smtClean="0">
                <a:solidFill>
                  <a:srgbClr val="FFFF00"/>
                </a:solidFill>
              </a:rPr>
              <a:t>《计算机软件著作权登记办法》</a:t>
            </a:r>
            <a:endParaRPr lang="zh-CN" altLang="en-US" smtClean="0">
              <a:solidFill>
                <a:srgbClr val="FFFF00"/>
              </a:solidFill>
            </a:endParaRPr>
          </a:p>
        </p:txBody>
      </p:sp>
      <p:sp>
        <p:nvSpPr>
          <p:cNvPr id="80899" name="内容占位符 2"/>
          <p:cNvSpPr>
            <a:spLocks noGrp="1"/>
          </p:cNvSpPr>
          <p:nvPr>
            <p:ph idx="1"/>
          </p:nvPr>
        </p:nvSpPr>
        <p:spPr/>
        <p:txBody>
          <a:bodyPr/>
          <a:lstStyle/>
          <a:p>
            <a:pPr algn="just"/>
            <a:r>
              <a:rPr lang="zh-CN" altLang="zh-CN" smtClean="0">
                <a:solidFill>
                  <a:schemeClr val="bg1"/>
                </a:solidFill>
              </a:rPr>
              <a:t>一项软件著作权的登记申请应当限于一个独立发表的、能够独立运行的软件；软件的鉴别材料是指能够体现软件为独立开发的、人可读的、含有软件的识别部分的材料，包括程序的鉴别材料和文档的鉴别材料两部分。</a:t>
            </a:r>
            <a:endParaRPr lang="zh-CN" altLang="en-US" smtClean="0">
              <a:solidFill>
                <a:schemeClr val="bg1"/>
              </a:solidFill>
            </a:endParaRPr>
          </a:p>
        </p:txBody>
      </p:sp>
      <p:sp>
        <p:nvSpPr>
          <p:cNvPr id="8090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465AC55-03FF-4417-99EE-7DEBF9811686}" type="datetime1">
              <a:rPr lang="zh-CN" altLang="en-US" sz="1400" smtClean="0"/>
              <a:pPr>
                <a:spcBef>
                  <a:spcPct val="0"/>
                </a:spcBef>
                <a:buFontTx/>
                <a:buNone/>
              </a:pPr>
              <a:t>2017/9/24</a:t>
            </a:fld>
            <a:endParaRPr lang="en-US" altLang="zh-CN" sz="1400" smtClean="0"/>
          </a:p>
        </p:txBody>
      </p:sp>
      <p:sp>
        <p:nvSpPr>
          <p:cNvPr id="80901"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5A26A1F-A9AC-4B5F-992D-AEC6DB24D5E3}" type="slidenum">
              <a:rPr lang="en-US" altLang="zh-CN" sz="1400"/>
              <a:pPr>
                <a:spcBef>
                  <a:spcPct val="0"/>
                </a:spcBef>
                <a:buFontTx/>
                <a:buNone/>
              </a:pPr>
              <a:t>93</a:t>
            </a:fld>
            <a:endParaRPr lang="en-US" altLang="zh-CN" sz="140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685800" y="609600"/>
            <a:ext cx="8134350" cy="1143000"/>
          </a:xfrm>
        </p:spPr>
        <p:txBody>
          <a:bodyPr/>
          <a:lstStyle/>
          <a:p>
            <a:r>
              <a:rPr lang="zh-CN" altLang="zh-CN" smtClean="0">
                <a:solidFill>
                  <a:srgbClr val="FFFF00"/>
                </a:solidFill>
              </a:rPr>
              <a:t>《中华人民共和国</a:t>
            </a:r>
            <a:r>
              <a:rPr lang="en-US" altLang="zh-CN" smtClean="0">
                <a:solidFill>
                  <a:srgbClr val="FFFF00"/>
                </a:solidFill>
              </a:rPr>
              <a:t/>
            </a:r>
            <a:br>
              <a:rPr lang="en-US" altLang="zh-CN" smtClean="0">
                <a:solidFill>
                  <a:srgbClr val="FFFF00"/>
                </a:solidFill>
              </a:rPr>
            </a:br>
            <a:r>
              <a:rPr lang="zh-CN" altLang="zh-CN" smtClean="0">
                <a:solidFill>
                  <a:srgbClr val="FFFF00"/>
                </a:solidFill>
              </a:rPr>
              <a:t>计算机信息系统安全保护条例》</a:t>
            </a:r>
            <a:endParaRPr lang="zh-CN" altLang="en-US" smtClean="0">
              <a:solidFill>
                <a:srgbClr val="FFFF00"/>
              </a:solidFill>
            </a:endParaRPr>
          </a:p>
        </p:txBody>
      </p:sp>
      <p:sp>
        <p:nvSpPr>
          <p:cNvPr id="81923" name="内容占位符 2"/>
          <p:cNvSpPr>
            <a:spLocks noGrp="1"/>
          </p:cNvSpPr>
          <p:nvPr>
            <p:ph idx="1"/>
          </p:nvPr>
        </p:nvSpPr>
        <p:spPr/>
        <p:txBody>
          <a:bodyPr/>
          <a:lstStyle/>
          <a:p>
            <a:pPr algn="just"/>
            <a:r>
              <a:rPr lang="zh-CN" altLang="zh-CN" smtClean="0">
                <a:solidFill>
                  <a:schemeClr val="bg1"/>
                </a:solidFill>
              </a:rPr>
              <a:t>计算机信息系统是由计算机及其相关的和配套的设备、设施（含网络）构成的，按照一定的应用目标和规则对信息进行采集、加工、存储、传输、检索等处理的人机系统。任何组织或者个人，不得利用计算机信息系统从事危害国家利益、集体利益和公民合法利益的活动，不得危害计算机信息系统的安全。</a:t>
            </a:r>
            <a:endParaRPr lang="zh-CN" altLang="en-US" smtClean="0">
              <a:solidFill>
                <a:schemeClr val="bg1"/>
              </a:solidFill>
            </a:endParaRPr>
          </a:p>
        </p:txBody>
      </p:sp>
      <p:sp>
        <p:nvSpPr>
          <p:cNvPr id="8192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6B1F118-B8CC-4517-9EC7-53C65C224C4B}" type="datetime1">
              <a:rPr lang="zh-CN" altLang="en-US" sz="1400" smtClean="0"/>
              <a:pPr>
                <a:spcBef>
                  <a:spcPct val="0"/>
                </a:spcBef>
                <a:buFontTx/>
                <a:buNone/>
              </a:pPr>
              <a:t>2017/9/24</a:t>
            </a:fld>
            <a:endParaRPr lang="en-US" altLang="zh-CN" sz="1400" smtClean="0"/>
          </a:p>
        </p:txBody>
      </p:sp>
      <p:sp>
        <p:nvSpPr>
          <p:cNvPr id="81925"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B25C196-AB36-4CF9-8429-0DEA0772F39D}" type="slidenum">
              <a:rPr lang="en-US" altLang="zh-CN" sz="1400"/>
              <a:pPr>
                <a:spcBef>
                  <a:spcPct val="0"/>
                </a:spcBef>
                <a:buFontTx/>
                <a:buNone/>
              </a:pPr>
              <a:t>94</a:t>
            </a:fld>
            <a:endParaRPr lang="en-US" altLang="zh-CN" sz="140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zh-CN" smtClean="0">
                <a:solidFill>
                  <a:srgbClr val="FFFF00"/>
                </a:solidFill>
              </a:rPr>
              <a:t>《计算机信息网络国际联网安全保护管理办法》</a:t>
            </a:r>
            <a:endParaRPr lang="zh-CN" altLang="en-US" smtClean="0">
              <a:solidFill>
                <a:srgbClr val="FFFF00"/>
              </a:solidFill>
            </a:endParaRPr>
          </a:p>
        </p:txBody>
      </p:sp>
      <p:sp>
        <p:nvSpPr>
          <p:cNvPr id="82947" name="内容占位符 2"/>
          <p:cNvSpPr>
            <a:spLocks noGrp="1"/>
          </p:cNvSpPr>
          <p:nvPr>
            <p:ph idx="1"/>
          </p:nvPr>
        </p:nvSpPr>
        <p:spPr>
          <a:xfrm>
            <a:off x="684213" y="2349500"/>
            <a:ext cx="7772400" cy="2382838"/>
          </a:xfrm>
        </p:spPr>
        <p:txBody>
          <a:bodyPr/>
          <a:lstStyle/>
          <a:p>
            <a:r>
              <a:rPr lang="zh-CN" altLang="zh-CN" smtClean="0">
                <a:solidFill>
                  <a:schemeClr val="bg1"/>
                </a:solidFill>
              </a:rPr>
              <a:t>任何单位和个人不得利用国际联网危害国家安全、泄露国家秘密，不得侵犯国家的、社会的、集体的利益和公民的合法权益，不得从事违法犯罪活动。</a:t>
            </a:r>
            <a:endParaRPr lang="zh-CN" altLang="en-US" smtClean="0">
              <a:solidFill>
                <a:schemeClr val="bg1"/>
              </a:solidFill>
            </a:endParaRPr>
          </a:p>
        </p:txBody>
      </p:sp>
      <p:sp>
        <p:nvSpPr>
          <p:cNvPr id="82948"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9176753-E4EA-4B26-B905-CF12752BEEF1}" type="datetime1">
              <a:rPr lang="zh-CN" altLang="en-US" sz="1400" smtClean="0"/>
              <a:pPr>
                <a:spcBef>
                  <a:spcPct val="0"/>
                </a:spcBef>
                <a:buFontTx/>
                <a:buNone/>
              </a:pPr>
              <a:t>2017/9/24</a:t>
            </a:fld>
            <a:endParaRPr lang="en-US" altLang="zh-CN" sz="1400" smtClean="0"/>
          </a:p>
        </p:txBody>
      </p:sp>
      <p:sp>
        <p:nvSpPr>
          <p:cNvPr id="82949"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DD25099-A331-405F-80F6-9C4C2F3EA3A3}" type="slidenum">
              <a:rPr lang="en-US" altLang="zh-CN" sz="1400"/>
              <a:pPr>
                <a:spcBef>
                  <a:spcPct val="0"/>
                </a:spcBef>
                <a:buFontTx/>
                <a:buNone/>
              </a:pPr>
              <a:t>95</a:t>
            </a:fld>
            <a:endParaRPr lang="en-US" altLang="zh-CN" sz="140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5B23223-F493-4B88-96F3-72CFD421830F}" type="datetime1">
              <a:rPr lang="zh-CN" altLang="en-US" sz="1400" smtClean="0"/>
              <a:pPr>
                <a:spcBef>
                  <a:spcPct val="0"/>
                </a:spcBef>
                <a:buFontTx/>
                <a:buNone/>
              </a:pPr>
              <a:t>2017/9/24</a:t>
            </a:fld>
            <a:endParaRPr lang="en-US" altLang="zh-CN" sz="1400" smtClean="0"/>
          </a:p>
        </p:txBody>
      </p:sp>
      <p:sp>
        <p:nvSpPr>
          <p:cNvPr id="83971"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2F4C787-DF1F-4F22-8A2D-0BA9D43FBD00}" type="slidenum">
              <a:rPr lang="en-US" altLang="zh-CN" sz="1400"/>
              <a:pPr>
                <a:spcBef>
                  <a:spcPct val="0"/>
                </a:spcBef>
                <a:buFontTx/>
                <a:buNone/>
              </a:pPr>
              <a:t>96</a:t>
            </a:fld>
            <a:endParaRPr lang="en-US" altLang="zh-CN" sz="1400"/>
          </a:p>
        </p:txBody>
      </p:sp>
      <p:sp>
        <p:nvSpPr>
          <p:cNvPr id="83972" name="Rectangle 2"/>
          <p:cNvSpPr>
            <a:spLocks noGrp="1" noChangeArrowheads="1"/>
          </p:cNvSpPr>
          <p:nvPr>
            <p:ph type="title"/>
          </p:nvPr>
        </p:nvSpPr>
        <p:spPr/>
        <p:txBody>
          <a:bodyPr/>
          <a:lstStyle/>
          <a:p>
            <a:pPr eaLnBrk="1" hangingPunct="1"/>
            <a:r>
              <a:rPr lang="en-US" altLang="zh-CN" smtClean="0">
                <a:solidFill>
                  <a:srgbClr val="FFFF00"/>
                </a:solidFill>
              </a:rPr>
              <a:t>《</a:t>
            </a:r>
            <a:r>
              <a:rPr lang="zh-CN" altLang="en-US" smtClean="0">
                <a:solidFill>
                  <a:srgbClr val="FFFF00"/>
                </a:solidFill>
              </a:rPr>
              <a:t>刑法</a:t>
            </a:r>
            <a:r>
              <a:rPr lang="en-US" altLang="zh-CN" smtClean="0">
                <a:solidFill>
                  <a:srgbClr val="FFFF00"/>
                </a:solidFill>
              </a:rPr>
              <a:t>》</a:t>
            </a:r>
            <a:r>
              <a:rPr lang="zh-CN" altLang="en-US" smtClean="0">
                <a:solidFill>
                  <a:srgbClr val="FFFF00"/>
                </a:solidFill>
              </a:rPr>
              <a:t>第</a:t>
            </a:r>
            <a:r>
              <a:rPr lang="en-US" altLang="zh-CN" smtClean="0">
                <a:solidFill>
                  <a:srgbClr val="FFFF00"/>
                </a:solidFill>
              </a:rPr>
              <a:t>285</a:t>
            </a:r>
            <a:r>
              <a:rPr lang="zh-CN" altLang="en-US" smtClean="0">
                <a:solidFill>
                  <a:srgbClr val="FFFF00"/>
                </a:solidFill>
              </a:rPr>
              <a:t>和</a:t>
            </a:r>
            <a:r>
              <a:rPr lang="en-US" altLang="zh-CN" smtClean="0">
                <a:solidFill>
                  <a:srgbClr val="FFFF00"/>
                </a:solidFill>
              </a:rPr>
              <a:t>286</a:t>
            </a:r>
            <a:r>
              <a:rPr lang="zh-CN" altLang="en-US" smtClean="0">
                <a:solidFill>
                  <a:srgbClr val="FFFF00"/>
                </a:solidFill>
              </a:rPr>
              <a:t>条</a:t>
            </a:r>
          </a:p>
        </p:txBody>
      </p:sp>
      <p:sp>
        <p:nvSpPr>
          <p:cNvPr id="83973" name="Rectangle 3"/>
          <p:cNvSpPr>
            <a:spLocks noGrp="1" noChangeArrowheads="1"/>
          </p:cNvSpPr>
          <p:nvPr>
            <p:ph type="body" idx="1"/>
          </p:nvPr>
        </p:nvSpPr>
        <p:spPr>
          <a:xfrm>
            <a:off x="684213" y="2205038"/>
            <a:ext cx="7772400" cy="3679825"/>
          </a:xfrm>
        </p:spPr>
        <p:txBody>
          <a:bodyPr/>
          <a:lstStyle/>
          <a:p>
            <a:pPr algn="just" eaLnBrk="1" hangingPunct="1"/>
            <a:r>
              <a:rPr lang="zh-CN" altLang="en-US" sz="2800" smtClean="0">
                <a:solidFill>
                  <a:schemeClr val="bg1"/>
                </a:solidFill>
              </a:rPr>
              <a:t>第二百八十五条 违反国家规定，侵入国家事务、国防建设、尖端科学技术领域的计算机信息系统的，处三年以下有期徒刑或者拘役。 </a:t>
            </a:r>
          </a:p>
          <a:p>
            <a:pPr algn="just" eaLnBrk="1" hangingPunct="1"/>
            <a:r>
              <a:rPr lang="zh-CN" altLang="en-US" sz="2800" smtClean="0">
                <a:solidFill>
                  <a:schemeClr val="bg1"/>
                </a:solidFill>
              </a:rPr>
              <a:t>第二百八十六条 违反国家规定，对计算机信息系统功能进行删除、修改、增加、干扰，造成计算机信息系统不能正常运行，后果严重的，处五年以下有期徒刑或者拘役；后果特别严重的，处五年以上有期徒刑。 </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9C24AD6-7DB6-4CB3-9F08-5171B0018DFF}" type="datetime1">
              <a:rPr lang="zh-CN" altLang="en-US" sz="1400" smtClean="0"/>
              <a:pPr>
                <a:spcBef>
                  <a:spcPct val="0"/>
                </a:spcBef>
                <a:buFontTx/>
                <a:buNone/>
              </a:pPr>
              <a:t>2017/9/24</a:t>
            </a:fld>
            <a:endParaRPr lang="en-US" altLang="zh-CN" sz="1400" smtClean="0"/>
          </a:p>
        </p:txBody>
      </p:sp>
      <p:sp>
        <p:nvSpPr>
          <p:cNvPr id="84995" name="灯片编号占位符 5"/>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76D0E4C-3727-49B7-B883-5911847DF7F2}" type="slidenum">
              <a:rPr lang="en-US" altLang="zh-CN" sz="1400"/>
              <a:pPr>
                <a:spcBef>
                  <a:spcPct val="0"/>
                </a:spcBef>
                <a:buFontTx/>
                <a:buNone/>
              </a:pPr>
              <a:t>97</a:t>
            </a:fld>
            <a:endParaRPr lang="en-US" altLang="zh-CN" sz="1400"/>
          </a:p>
        </p:txBody>
      </p:sp>
      <p:sp>
        <p:nvSpPr>
          <p:cNvPr id="84996" name="Rectangle 2"/>
          <p:cNvSpPr>
            <a:spLocks noGrp="1" noChangeArrowheads="1"/>
          </p:cNvSpPr>
          <p:nvPr>
            <p:ph type="title"/>
          </p:nvPr>
        </p:nvSpPr>
        <p:spPr/>
        <p:txBody>
          <a:bodyPr/>
          <a:lstStyle/>
          <a:p>
            <a:pPr eaLnBrk="1" hangingPunct="1"/>
            <a:r>
              <a:rPr lang="zh-CN" altLang="en-US" sz="4000" smtClean="0">
                <a:solidFill>
                  <a:srgbClr val="CCFF66"/>
                </a:solidFill>
              </a:rPr>
              <a:t>计算机信息系统</a:t>
            </a:r>
            <a:br>
              <a:rPr lang="zh-CN" altLang="en-US" sz="4000" smtClean="0">
                <a:solidFill>
                  <a:srgbClr val="CCFF66"/>
                </a:solidFill>
              </a:rPr>
            </a:br>
            <a:r>
              <a:rPr lang="zh-CN" altLang="en-US" sz="4000" smtClean="0">
                <a:solidFill>
                  <a:srgbClr val="CCFF66"/>
                </a:solidFill>
              </a:rPr>
              <a:t>安全保护等级划分准则</a:t>
            </a:r>
          </a:p>
        </p:txBody>
      </p:sp>
      <p:sp>
        <p:nvSpPr>
          <p:cNvPr id="84997" name="Rectangle 3"/>
          <p:cNvSpPr>
            <a:spLocks noGrp="1" noChangeArrowheads="1"/>
          </p:cNvSpPr>
          <p:nvPr>
            <p:ph type="body" idx="1"/>
          </p:nvPr>
        </p:nvSpPr>
        <p:spPr>
          <a:xfrm>
            <a:off x="755650" y="2276475"/>
            <a:ext cx="7772400" cy="3608388"/>
          </a:xfrm>
          <a:solidFill>
            <a:schemeClr val="accent2"/>
          </a:solidFill>
          <a:ln>
            <a:solidFill>
              <a:srgbClr val="FF3300"/>
            </a:solidFill>
            <a:miter lim="800000"/>
            <a:headEnd/>
            <a:tailEnd/>
          </a:ln>
        </p:spPr>
        <p:txBody>
          <a:bodyPr/>
          <a:lstStyle/>
          <a:p>
            <a:pPr eaLnBrk="1" hangingPunct="1">
              <a:buFontTx/>
              <a:buNone/>
            </a:pPr>
            <a:r>
              <a:rPr lang="en-US" altLang="zh-CN" smtClean="0">
                <a:solidFill>
                  <a:srgbClr val="CCFF66"/>
                </a:solidFill>
              </a:rPr>
              <a:t>GB 17859-1999</a:t>
            </a:r>
          </a:p>
          <a:p>
            <a:pPr eaLnBrk="1" hangingPunct="1">
              <a:buFontTx/>
              <a:buNone/>
            </a:pPr>
            <a:r>
              <a:rPr lang="en-US" altLang="zh-CN" smtClean="0">
                <a:solidFill>
                  <a:schemeClr val="hlink"/>
                </a:solidFill>
              </a:rPr>
              <a:t>      </a:t>
            </a:r>
            <a:r>
              <a:rPr lang="zh-CN" altLang="en-US" smtClean="0">
                <a:solidFill>
                  <a:schemeClr val="hlink"/>
                </a:solidFill>
              </a:rPr>
              <a:t>第一级：用户自主保护级</a:t>
            </a:r>
          </a:p>
          <a:p>
            <a:pPr eaLnBrk="1" hangingPunct="1">
              <a:buFontTx/>
              <a:buNone/>
            </a:pPr>
            <a:r>
              <a:rPr lang="zh-CN" altLang="en-US" smtClean="0">
                <a:solidFill>
                  <a:schemeClr val="hlink"/>
                </a:solidFill>
              </a:rPr>
              <a:t>      第二级：系统审计保护级</a:t>
            </a:r>
          </a:p>
          <a:p>
            <a:pPr eaLnBrk="1" hangingPunct="1">
              <a:buFontTx/>
              <a:buNone/>
            </a:pPr>
            <a:r>
              <a:rPr lang="zh-CN" altLang="en-US" smtClean="0">
                <a:solidFill>
                  <a:schemeClr val="hlink"/>
                </a:solidFill>
              </a:rPr>
              <a:t>      第三级：安全标记保护级</a:t>
            </a:r>
          </a:p>
          <a:p>
            <a:pPr eaLnBrk="1" hangingPunct="1">
              <a:buFontTx/>
              <a:buNone/>
            </a:pPr>
            <a:r>
              <a:rPr lang="zh-CN" altLang="en-US" smtClean="0">
                <a:solidFill>
                  <a:schemeClr val="hlink"/>
                </a:solidFill>
              </a:rPr>
              <a:t>      第四级：结构化保护级</a:t>
            </a:r>
          </a:p>
          <a:p>
            <a:pPr eaLnBrk="1" hangingPunct="1">
              <a:buFontTx/>
              <a:buNone/>
            </a:pPr>
            <a:r>
              <a:rPr lang="zh-CN" altLang="en-US" smtClean="0">
                <a:solidFill>
                  <a:schemeClr val="hlink"/>
                </a:solidFill>
              </a:rPr>
              <a:t>      第五级：访问验证保护级</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zh-CN" smtClean="0">
                <a:solidFill>
                  <a:srgbClr val="FFFF00"/>
                </a:solidFill>
              </a:rPr>
              <a:t>《商用密码管理条例》</a:t>
            </a:r>
            <a:endParaRPr lang="zh-CN" altLang="en-US" smtClean="0">
              <a:solidFill>
                <a:srgbClr val="FFFF00"/>
              </a:solidFill>
            </a:endParaRPr>
          </a:p>
        </p:txBody>
      </p:sp>
      <p:sp>
        <p:nvSpPr>
          <p:cNvPr id="86019" name="内容占位符 2"/>
          <p:cNvSpPr>
            <a:spLocks noGrp="1"/>
          </p:cNvSpPr>
          <p:nvPr>
            <p:ph idx="1"/>
          </p:nvPr>
        </p:nvSpPr>
        <p:spPr>
          <a:xfrm>
            <a:off x="685800" y="1981200"/>
            <a:ext cx="7772400" cy="1231900"/>
          </a:xfrm>
        </p:spPr>
        <p:txBody>
          <a:bodyPr/>
          <a:lstStyle/>
          <a:p>
            <a:r>
              <a:rPr lang="zh-CN" altLang="zh-CN" smtClean="0">
                <a:solidFill>
                  <a:schemeClr val="bg1"/>
                </a:solidFill>
              </a:rPr>
              <a:t>国家对商用密码的科研、生产、销售和使用实行专控管理。</a:t>
            </a:r>
            <a:endParaRPr lang="zh-CN" altLang="en-US" smtClean="0">
              <a:solidFill>
                <a:schemeClr val="bg1"/>
              </a:solidFill>
            </a:endParaRPr>
          </a:p>
        </p:txBody>
      </p:sp>
      <p:sp>
        <p:nvSpPr>
          <p:cNvPr id="86020"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1920445-84B2-4D2D-BD59-1EF54DBA630E}" type="datetime1">
              <a:rPr lang="zh-CN" altLang="en-US" sz="1400" smtClean="0"/>
              <a:pPr>
                <a:spcBef>
                  <a:spcPct val="0"/>
                </a:spcBef>
                <a:buFontTx/>
                <a:buNone/>
              </a:pPr>
              <a:t>2017/9/24</a:t>
            </a:fld>
            <a:endParaRPr lang="en-US" altLang="zh-CN" sz="1400" smtClean="0"/>
          </a:p>
        </p:txBody>
      </p:sp>
      <p:sp>
        <p:nvSpPr>
          <p:cNvPr id="86021"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42DD37E-1744-4B6D-8111-51603D85F4E1}" type="slidenum">
              <a:rPr lang="en-US" altLang="zh-CN" sz="1400"/>
              <a:pPr>
                <a:spcBef>
                  <a:spcPct val="0"/>
                </a:spcBef>
                <a:buFontTx/>
                <a:buNone/>
              </a:pPr>
              <a:t>98</a:t>
            </a:fld>
            <a:endParaRPr lang="en-US" altLang="zh-CN" sz="1400"/>
          </a:p>
        </p:txBody>
      </p:sp>
      <p:sp>
        <p:nvSpPr>
          <p:cNvPr id="86022" name="TextBox 5"/>
          <p:cNvSpPr txBox="1">
            <a:spLocks noChangeArrowheads="1"/>
          </p:cNvSpPr>
          <p:nvPr/>
        </p:nvSpPr>
        <p:spPr bwMode="auto">
          <a:xfrm>
            <a:off x="827088" y="3394075"/>
            <a:ext cx="7416800" cy="1938338"/>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sz="2400">
                <a:solidFill>
                  <a:schemeClr val="bg1"/>
                </a:solidFill>
              </a:rPr>
              <a:t>加密类的产品可分为商密和普密；</a:t>
            </a:r>
            <a:endParaRPr lang="en-US" altLang="zh-CN" sz="2400">
              <a:solidFill>
                <a:schemeClr val="bg1"/>
              </a:solidFill>
            </a:endParaRPr>
          </a:p>
          <a:p>
            <a:pPr algn="just" eaLnBrk="1" hangingPunct="1">
              <a:spcBef>
                <a:spcPct val="0"/>
              </a:spcBef>
            </a:pPr>
            <a:r>
              <a:rPr lang="zh-CN" altLang="en-US" sz="2400">
                <a:solidFill>
                  <a:schemeClr val="bg1"/>
                </a:solidFill>
              </a:rPr>
              <a:t>前者是依从</a:t>
            </a:r>
            <a:r>
              <a:rPr lang="en-US" altLang="zh-CN" sz="2400">
                <a:solidFill>
                  <a:schemeClr val="bg1"/>
                </a:solidFill>
              </a:rPr>
              <a:t>《</a:t>
            </a:r>
            <a:r>
              <a:rPr lang="zh-CN" altLang="en-US" sz="2400">
                <a:solidFill>
                  <a:schemeClr val="bg1"/>
                </a:solidFill>
              </a:rPr>
              <a:t>商用密码管理条例</a:t>
            </a:r>
            <a:r>
              <a:rPr lang="en-US" altLang="zh-CN" sz="2400">
                <a:solidFill>
                  <a:schemeClr val="bg1"/>
                </a:solidFill>
              </a:rPr>
              <a:t>》</a:t>
            </a:r>
            <a:r>
              <a:rPr lang="zh-CN" altLang="en-US" sz="2400">
                <a:solidFill>
                  <a:schemeClr val="bg1"/>
                </a:solidFill>
              </a:rPr>
              <a:t>，国外密码产品必须要经过审批才能进入国内市场。 </a:t>
            </a:r>
            <a:endParaRPr lang="en-US" altLang="zh-CN" sz="2400">
              <a:solidFill>
                <a:schemeClr val="bg1"/>
              </a:solidFill>
            </a:endParaRPr>
          </a:p>
          <a:p>
            <a:pPr algn="just" eaLnBrk="1" hangingPunct="1">
              <a:spcBef>
                <a:spcPct val="0"/>
              </a:spcBef>
            </a:pPr>
            <a:r>
              <a:rPr lang="zh-CN" altLang="en-US" sz="2400">
                <a:solidFill>
                  <a:schemeClr val="bg1"/>
                </a:solidFill>
              </a:rPr>
              <a:t>后者主要定点在几个重要的科研院所进行研制，主要用来配备涉及国家机密的部门，如党政军的部门。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zh-CN" smtClean="0">
                <a:solidFill>
                  <a:srgbClr val="FFFF00"/>
                </a:solidFill>
              </a:rPr>
              <a:t>《计算机病毒防治管理办法》</a:t>
            </a:r>
            <a:endParaRPr lang="zh-CN" altLang="en-US" smtClean="0">
              <a:solidFill>
                <a:srgbClr val="FFFF00"/>
              </a:solidFill>
            </a:endParaRPr>
          </a:p>
        </p:txBody>
      </p:sp>
      <p:sp>
        <p:nvSpPr>
          <p:cNvPr id="87043" name="内容占位符 2"/>
          <p:cNvSpPr>
            <a:spLocks noGrp="1"/>
          </p:cNvSpPr>
          <p:nvPr>
            <p:ph idx="1"/>
          </p:nvPr>
        </p:nvSpPr>
        <p:spPr>
          <a:xfrm>
            <a:off x="611188" y="1700213"/>
            <a:ext cx="7991475" cy="4537075"/>
          </a:xfrm>
        </p:spPr>
        <p:txBody>
          <a:bodyPr/>
          <a:lstStyle/>
          <a:p>
            <a:pPr algn="just"/>
            <a:r>
              <a:rPr lang="zh-CN" altLang="zh-CN" smtClean="0">
                <a:solidFill>
                  <a:schemeClr val="bg1"/>
                </a:solidFill>
              </a:rPr>
              <a:t>计算机病毒是指编制或者在计算机程序中插入的破坏计算机功能或者毁坏数据，影响计算机使用，并能自我复制的一组计算机指令或者程序代码。</a:t>
            </a:r>
            <a:endParaRPr lang="en-US" altLang="zh-CN" smtClean="0">
              <a:solidFill>
                <a:schemeClr val="bg1"/>
              </a:solidFill>
            </a:endParaRPr>
          </a:p>
          <a:p>
            <a:pPr algn="just"/>
            <a:r>
              <a:rPr lang="zh-CN" altLang="zh-CN" smtClean="0">
                <a:solidFill>
                  <a:schemeClr val="bg1"/>
                </a:solidFill>
              </a:rPr>
              <a:t>任何单位和个人不得制作计算机病毒和故意传播计算机病毒的行为，从计算机信息网络上下载程序、数据或者购置、维修、借入计算机设备时，应当进行计算机病毒检测。</a:t>
            </a:r>
            <a:endParaRPr lang="zh-CN" altLang="en-US" smtClean="0">
              <a:solidFill>
                <a:schemeClr val="bg1"/>
              </a:solidFill>
            </a:endParaRPr>
          </a:p>
        </p:txBody>
      </p:sp>
      <p:sp>
        <p:nvSpPr>
          <p:cNvPr id="87044" name="日期占位符 3"/>
          <p:cNvSpPr>
            <a:spLocks noGrp="1"/>
          </p:cNvSpPr>
          <p:nvPr>
            <p:ph type="dt" sz="quarter" idx="10"/>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16E28AF-D68B-43EC-84A0-C89002C33DA9}" type="datetime1">
              <a:rPr lang="zh-CN" altLang="en-US" sz="1400" smtClean="0"/>
              <a:pPr>
                <a:spcBef>
                  <a:spcPct val="0"/>
                </a:spcBef>
                <a:buFontTx/>
                <a:buNone/>
              </a:pPr>
              <a:t>2017/9/24</a:t>
            </a:fld>
            <a:endParaRPr lang="en-US" altLang="zh-CN" sz="1400" smtClean="0"/>
          </a:p>
        </p:txBody>
      </p:sp>
      <p:sp>
        <p:nvSpPr>
          <p:cNvPr id="87045" name="灯片编号占位符 4"/>
          <p:cNvSpPr>
            <a:spLocks noGrp="1"/>
          </p:cNvSpPr>
          <p:nvPr>
            <p:ph type="sldNum" sz="quarter" idx="12"/>
          </p:nvPr>
        </p:nvSpPr>
        <p:spPr>
          <a:noFill/>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8AB7C6C-0B92-4CCF-BD76-3EA2D3403127}" type="slidenum">
              <a:rPr lang="en-US" altLang="zh-CN" sz="1400"/>
              <a:pPr>
                <a:spcBef>
                  <a:spcPct val="0"/>
                </a:spcBef>
                <a:buFontTx/>
                <a:buNone/>
              </a:pPr>
              <a:t>99</a:t>
            </a:fld>
            <a:endParaRPr lang="en-US" altLang="zh-CN" sz="14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Office\Templates\2052\形式报告.pot</Template>
  <TotalTime>22557</TotalTime>
  <Words>5401</Words>
  <Application>Microsoft Office PowerPoint</Application>
  <PresentationFormat>全屏显示(4:3)</PresentationFormat>
  <Paragraphs>1036</Paragraphs>
  <Slides>105</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105</vt:i4>
      </vt:variant>
    </vt:vector>
  </HeadingPairs>
  <TitlesOfParts>
    <vt:vector size="118" baseType="lpstr">
      <vt:lpstr>华文仿宋</vt:lpstr>
      <vt:lpstr>楷体_GB2312</vt:lpstr>
      <vt:lpstr>宋体</vt:lpstr>
      <vt:lpstr>微软雅黑</vt:lpstr>
      <vt:lpstr>Arial</vt:lpstr>
      <vt:lpstr>Arial</vt:lpstr>
      <vt:lpstr>Times New Roman</vt:lpstr>
      <vt:lpstr>Wingdings</vt:lpstr>
      <vt:lpstr>默认设计模板</vt:lpstr>
      <vt:lpstr>Equation</vt:lpstr>
      <vt:lpstr>公式</vt:lpstr>
      <vt:lpstr>位图图像</vt:lpstr>
      <vt:lpstr>Visio</vt:lpstr>
      <vt:lpstr>第1章 网络空间安全概论</vt:lpstr>
      <vt:lpstr>主要内容</vt:lpstr>
      <vt:lpstr>一、网络空间安全形势</vt:lpstr>
      <vt:lpstr>病毒泛滥</vt:lpstr>
      <vt:lpstr>隐私泄露</vt:lpstr>
      <vt:lpstr>“棱镜门”事件--2013-6</vt:lpstr>
      <vt:lpstr>棱镜门事件对全球的影响</vt:lpstr>
      <vt:lpstr>超级火焰病毒--2012-5</vt:lpstr>
      <vt:lpstr>美联储用户信息泄露--2013-2</vt:lpstr>
      <vt:lpstr>iOS被爆窃取用户信息</vt:lpstr>
      <vt:lpstr>乌克兰电力系统停电</vt:lpstr>
      <vt:lpstr>网络谣言</vt:lpstr>
      <vt:lpstr>网络安全观</vt:lpstr>
      <vt:lpstr>六部委联合发文</vt:lpstr>
      <vt:lpstr>二、网络空间安全学科知识范畴</vt:lpstr>
      <vt:lpstr>密码理论</vt:lpstr>
      <vt:lpstr>网络空间中的模式识别</vt:lpstr>
      <vt:lpstr>安全协议设计与分析</vt:lpstr>
      <vt:lpstr>访问控制</vt:lpstr>
      <vt:lpstr>软件与系统安全</vt:lpstr>
      <vt:lpstr>从系统角度看信息安全威胁</vt:lpstr>
      <vt:lpstr>什么是信息系统？</vt:lpstr>
      <vt:lpstr>信息系统与信息安全</vt:lpstr>
      <vt:lpstr>典型的信息系统</vt:lpstr>
      <vt:lpstr>PowerPoint 演示文稿</vt:lpstr>
      <vt:lpstr>手机内部结构</vt:lpstr>
      <vt:lpstr>嵌入式系统结构</vt:lpstr>
      <vt:lpstr>PC机系统结构</vt:lpstr>
      <vt:lpstr>刀片服务器系统结构</vt:lpstr>
      <vt:lpstr>网络信息系统结构</vt:lpstr>
      <vt:lpstr>“云”的概念</vt:lpstr>
      <vt:lpstr>从信息系统看安全根源</vt:lpstr>
      <vt:lpstr>信息产生中的安全隐患</vt:lpstr>
      <vt:lpstr>信息传输中的安全隐患</vt:lpstr>
      <vt:lpstr>信息处理中的安全隐患</vt:lpstr>
      <vt:lpstr>信息的存储</vt:lpstr>
      <vt:lpstr>信息安全的主要威胁</vt:lpstr>
      <vt:lpstr>PowerPoint 演示文稿</vt:lpstr>
      <vt:lpstr>信息安全保障模型</vt:lpstr>
      <vt:lpstr>信息安全关键技术有哪些？</vt:lpstr>
      <vt:lpstr>1、信息的保密技术</vt:lpstr>
      <vt:lpstr>信息加密涉及的技术</vt:lpstr>
      <vt:lpstr>加密与解密过程</vt:lpstr>
      <vt:lpstr>对称密码与非对称密码</vt:lpstr>
      <vt:lpstr>流密码：</vt:lpstr>
      <vt:lpstr>分组密码：</vt:lpstr>
      <vt:lpstr>公钥密码—RSA算法</vt:lpstr>
      <vt:lpstr>量子通信</vt:lpstr>
      <vt:lpstr>基于接收方发送干扰的 安全通信模型</vt:lpstr>
      <vt:lpstr>2、信息的隐蔽技术</vt:lpstr>
      <vt:lpstr>信息隐藏</vt:lpstr>
      <vt:lpstr>数字水印</vt:lpstr>
      <vt:lpstr>3、信息的真实性验证技术</vt:lpstr>
      <vt:lpstr>报文鉴别码MAC</vt:lpstr>
      <vt:lpstr>散列函数</vt:lpstr>
      <vt:lpstr>消息认证与数字水印 在防篡改上的区别</vt:lpstr>
      <vt:lpstr>发信者身份认证:</vt:lpstr>
      <vt:lpstr>消息来源认证：</vt:lpstr>
      <vt:lpstr>认证协议</vt:lpstr>
      <vt:lpstr>GSM系统中的单向用户认证协议</vt:lpstr>
      <vt:lpstr>典型双向认证协议</vt:lpstr>
      <vt:lpstr>4、信息完整性验证技术</vt:lpstr>
      <vt:lpstr>数字签名</vt:lpstr>
      <vt:lpstr>5、信息的可控技术</vt:lpstr>
      <vt:lpstr>信息的截获能力</vt:lpstr>
      <vt:lpstr>信息内容的分析检查能力</vt:lpstr>
      <vt:lpstr>6、信息的获取技术</vt:lpstr>
      <vt:lpstr>信息获取一般过程</vt:lpstr>
      <vt:lpstr>关于系统漏洞</vt:lpstr>
      <vt:lpstr>7、网络的渗透技术</vt:lpstr>
      <vt:lpstr>病　毒</vt:lpstr>
      <vt:lpstr>8、网络的防护技术</vt:lpstr>
      <vt:lpstr>防火墙</vt:lpstr>
      <vt:lpstr>入侵检测</vt:lpstr>
      <vt:lpstr>统一威胁管理（UTM）</vt:lpstr>
      <vt:lpstr>应急响应与灾备技术</vt:lpstr>
      <vt:lpstr>基于可信计算的系统防护</vt:lpstr>
      <vt:lpstr>操作系统安全</vt:lpstr>
      <vt:lpstr>网络的可生存性（健壮性）</vt:lpstr>
      <vt:lpstr>PowerPoint 演示文稿</vt:lpstr>
      <vt:lpstr>计算机免疫学研究</vt:lpstr>
      <vt:lpstr>映射关系</vt:lpstr>
      <vt:lpstr>免疫算法</vt:lpstr>
      <vt:lpstr>三、国内外研究动态与发展趋势</vt:lpstr>
      <vt:lpstr>云计算对信息安全的挑战</vt:lpstr>
      <vt:lpstr>量子通信技术的突飞猛进</vt:lpstr>
      <vt:lpstr>网络空间安全智能化的必要性</vt:lpstr>
      <vt:lpstr>关于人工智能</vt:lpstr>
      <vt:lpstr>信息安全法律法规</vt:lpstr>
      <vt:lpstr>《中华人民共和国国家保密法》</vt:lpstr>
      <vt:lpstr>计算机管理“十不得”</vt:lpstr>
      <vt:lpstr>《计算机软件保护条例》</vt:lpstr>
      <vt:lpstr>《计算机软件著作权登记办法》</vt:lpstr>
      <vt:lpstr>《中华人民共和国 计算机信息系统安全保护条例》</vt:lpstr>
      <vt:lpstr>《计算机信息网络国际联网安全保护管理办法》</vt:lpstr>
      <vt:lpstr>《刑法》第285和286条</vt:lpstr>
      <vt:lpstr>计算机信息系统 安全保护等级划分准则</vt:lpstr>
      <vt:lpstr>《商用密码管理条例》</vt:lpstr>
      <vt:lpstr>《计算机病毒防治管理办法》</vt:lpstr>
      <vt:lpstr>《非经营性互联网信息服务备案管理办法》</vt:lpstr>
      <vt:lpstr>总    结</vt:lpstr>
      <vt:lpstr>习  题</vt:lpstr>
      <vt:lpstr>教学安排</vt:lpstr>
      <vt:lpstr>参考书</vt:lpstr>
      <vt:lpstr>PowerPoint 演示文稿</vt:lpstr>
    </vt:vector>
  </TitlesOfParts>
  <Company>sss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信息安全技术</dc:title>
  <dc:creator>eric</dc:creator>
  <cp:lastModifiedBy>daming</cp:lastModifiedBy>
  <cp:revision>636</cp:revision>
  <dcterms:created xsi:type="dcterms:W3CDTF">2006-08-17T09:13:22Z</dcterms:created>
  <dcterms:modified xsi:type="dcterms:W3CDTF">2017-09-24T08:17:57Z</dcterms:modified>
</cp:coreProperties>
</file>